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x="18288000" cy="10287000"/>
  <p:notesSz cx="6858000" cy="9144000"/>
  <p:embeddedFontLst>
    <p:embeddedFont>
      <p:font typeface="Heebo Black" charset="1" panose="00000A00000000000000"/>
      <p:regular r:id="rId23"/>
    </p:embeddedFont>
    <p:embeddedFont>
      <p:font typeface="Assistant Regular" charset="1" panose="00000500000000000000"/>
      <p:regular r:id="rId24"/>
    </p:embeddedFont>
    <p:embeddedFont>
      <p:font typeface="Assistant Regular Bold" charset="1" panose="000007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1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2.png" Type="http://schemas.openxmlformats.org/officeDocument/2006/relationships/image"/><Relationship Id="rId5" Target="../media/image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13.jpeg" Type="http://schemas.openxmlformats.org/officeDocument/2006/relationships/image"/><Relationship Id="rId7"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1.png" Type="http://schemas.openxmlformats.org/officeDocument/2006/relationships/image"/><Relationship Id="rId6" Target="../media/image2.png" Type="http://schemas.openxmlformats.org/officeDocument/2006/relationships/image"/><Relationship Id="rId7" Target="../media/image14.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2.pn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0">
            <a:off x="-1687676" y="-2244933"/>
            <a:ext cx="11747274" cy="5668060"/>
          </a:xfrm>
          <a:custGeom>
            <a:avLst/>
            <a:gdLst/>
            <a:ahLst/>
            <a:cxnLst/>
            <a:rect r="r" b="b" t="t" l="l"/>
            <a:pathLst>
              <a:path h="5668060" w="11747274">
                <a:moveTo>
                  <a:pt x="0" y="0"/>
                </a:moveTo>
                <a:lnTo>
                  <a:pt x="11747274" y="0"/>
                </a:lnTo>
                <a:lnTo>
                  <a:pt x="11747274" y="5668060"/>
                </a:lnTo>
                <a:lnTo>
                  <a:pt x="0" y="5668060"/>
                </a:lnTo>
                <a:lnTo>
                  <a:pt x="0" y="0"/>
                </a:lnTo>
                <a:close/>
              </a:path>
            </a:pathLst>
          </a:custGeom>
          <a:blipFill>
            <a:blip r:embed="rId2"/>
            <a:stretch>
              <a:fillRect l="0" t="0" r="0" b="0"/>
            </a:stretch>
          </a:blipFill>
        </p:spPr>
      </p:sp>
      <p:sp>
        <p:nvSpPr>
          <p:cNvPr name="Freeform 3" id="3"/>
          <p:cNvSpPr/>
          <p:nvPr/>
        </p:nvSpPr>
        <p:spPr>
          <a:xfrm flipH="false" flipV="false" rot="-10800000">
            <a:off x="10059598" y="6176464"/>
            <a:ext cx="11992069" cy="5786173"/>
          </a:xfrm>
          <a:custGeom>
            <a:avLst/>
            <a:gdLst/>
            <a:ahLst/>
            <a:cxnLst/>
            <a:rect r="r" b="b" t="t" l="l"/>
            <a:pathLst>
              <a:path h="5786173" w="11992069">
                <a:moveTo>
                  <a:pt x="0" y="0"/>
                </a:moveTo>
                <a:lnTo>
                  <a:pt x="11992069" y="0"/>
                </a:lnTo>
                <a:lnTo>
                  <a:pt x="11992069" y="5786173"/>
                </a:lnTo>
                <a:lnTo>
                  <a:pt x="0" y="5786173"/>
                </a:lnTo>
                <a:lnTo>
                  <a:pt x="0" y="0"/>
                </a:lnTo>
                <a:close/>
              </a:path>
            </a:pathLst>
          </a:custGeom>
          <a:blipFill>
            <a:blip r:embed="rId2"/>
            <a:stretch>
              <a:fillRect l="0" t="0" r="0" b="0"/>
            </a:stretch>
          </a:blipFill>
        </p:spPr>
      </p:sp>
      <p:grpSp>
        <p:nvGrpSpPr>
          <p:cNvPr name="Group 4" id="4"/>
          <p:cNvGrpSpPr/>
          <p:nvPr/>
        </p:nvGrpSpPr>
        <p:grpSpPr>
          <a:xfrm rot="0">
            <a:off x="3401847" y="3039366"/>
            <a:ext cx="11484305" cy="4157297"/>
            <a:chOff x="0" y="0"/>
            <a:chExt cx="15312407" cy="5543062"/>
          </a:xfrm>
        </p:grpSpPr>
        <p:sp>
          <p:nvSpPr>
            <p:cNvPr name="TextBox 5" id="5"/>
            <p:cNvSpPr txBox="true"/>
            <p:nvPr/>
          </p:nvSpPr>
          <p:spPr>
            <a:xfrm rot="0">
              <a:off x="0" y="114300"/>
              <a:ext cx="15312407" cy="4420478"/>
            </a:xfrm>
            <a:prstGeom prst="rect">
              <a:avLst/>
            </a:prstGeom>
          </p:spPr>
          <p:txBody>
            <a:bodyPr anchor="t" rtlCol="false" tIns="0" lIns="0" bIns="0" rIns="0">
              <a:spAutoFit/>
            </a:bodyPr>
            <a:lstStyle/>
            <a:p>
              <a:pPr algn="ctr">
                <a:lnSpc>
                  <a:spcPts val="6400"/>
                </a:lnSpc>
              </a:pPr>
              <a:r>
                <a:rPr lang="en-US" b="true" sz="6400" spc="128">
                  <a:solidFill>
                    <a:srgbClr val="FFFFFF"/>
                  </a:solidFill>
                  <a:latin typeface="Heebo Black"/>
                  <a:ea typeface="Heebo Black"/>
                  <a:cs typeface="Heebo Black"/>
                  <a:sym typeface="Heebo Black"/>
                </a:rPr>
                <a:t>LOGICAL MODEL DESIGN – SHIPPING MANAGEMENT SYSTEM</a:t>
              </a:r>
            </a:p>
            <a:p>
              <a:pPr algn="ctr">
                <a:lnSpc>
                  <a:spcPts val="6400"/>
                </a:lnSpc>
              </a:pPr>
            </a:p>
          </p:txBody>
        </p:sp>
        <p:sp>
          <p:nvSpPr>
            <p:cNvPr name="TextBox 6" id="6"/>
            <p:cNvSpPr txBox="true"/>
            <p:nvPr/>
          </p:nvSpPr>
          <p:spPr>
            <a:xfrm rot="0">
              <a:off x="0" y="4988433"/>
              <a:ext cx="15312407" cy="554629"/>
            </a:xfrm>
            <a:prstGeom prst="rect">
              <a:avLst/>
            </a:prstGeom>
          </p:spPr>
          <p:txBody>
            <a:bodyPr anchor="t" rtlCol="false" tIns="0" lIns="0" bIns="0" rIns="0">
              <a:spAutoFit/>
            </a:bodyPr>
            <a:lstStyle/>
            <a:p>
              <a:pPr algn="ctr">
                <a:lnSpc>
                  <a:spcPts val="3000"/>
                </a:lnSpc>
              </a:pPr>
              <a:r>
                <a:rPr lang="en-US" sz="3000">
                  <a:solidFill>
                    <a:srgbClr val="FFFFFF"/>
                  </a:solidFill>
                  <a:latin typeface="Assistant Regular"/>
                  <a:ea typeface="Assistant Regular"/>
                  <a:cs typeface="Assistant Regular"/>
                  <a:sym typeface="Assistant Regular"/>
                </a:rPr>
                <a:t>Phase III – PL/SQL C</a:t>
              </a:r>
              <a:r>
                <a:rPr lang="en-US" sz="3000">
                  <a:solidFill>
                    <a:srgbClr val="FFFFFF"/>
                  </a:solidFill>
                  <a:latin typeface="Assistant Regular"/>
                  <a:ea typeface="Assistant Regular"/>
                  <a:cs typeface="Assistant Regular"/>
                  <a:sym typeface="Assistant Regular"/>
                </a:rPr>
                <a:t>apstone Project</a:t>
              </a:r>
            </a:p>
          </p:txBody>
        </p:sp>
      </p:grpSp>
      <p:sp>
        <p:nvSpPr>
          <p:cNvPr name="Freeform 7" id="7"/>
          <p:cNvSpPr/>
          <p:nvPr/>
        </p:nvSpPr>
        <p:spPr>
          <a:xfrm flipH="false" flipV="false" rot="0">
            <a:off x="1028700" y="8022038"/>
            <a:ext cx="1304761" cy="1236262"/>
          </a:xfrm>
          <a:custGeom>
            <a:avLst/>
            <a:gdLst/>
            <a:ahLst/>
            <a:cxnLst/>
            <a:rect r="r" b="b" t="t" l="l"/>
            <a:pathLst>
              <a:path h="1236262" w="1304761">
                <a:moveTo>
                  <a:pt x="0" y="0"/>
                </a:moveTo>
                <a:lnTo>
                  <a:pt x="1304761" y="0"/>
                </a:lnTo>
                <a:lnTo>
                  <a:pt x="1304761" y="1236262"/>
                </a:lnTo>
                <a:lnTo>
                  <a:pt x="0" y="1236262"/>
                </a:lnTo>
                <a:lnTo>
                  <a:pt x="0" y="0"/>
                </a:lnTo>
                <a:close/>
              </a:path>
            </a:pathLst>
          </a:custGeom>
          <a:blipFill>
            <a:blip r:embed="rId3"/>
            <a:stretch>
              <a:fillRect l="0" t="0" r="0" b="0"/>
            </a:stretch>
          </a:blipFill>
        </p:spPr>
      </p:sp>
      <p:sp>
        <p:nvSpPr>
          <p:cNvPr name="Freeform 8" id="8"/>
          <p:cNvSpPr/>
          <p:nvPr/>
        </p:nvSpPr>
        <p:spPr>
          <a:xfrm flipH="false" flipV="false" rot="0">
            <a:off x="15954539" y="1028700"/>
            <a:ext cx="1304761" cy="1236262"/>
          </a:xfrm>
          <a:custGeom>
            <a:avLst/>
            <a:gdLst/>
            <a:ahLst/>
            <a:cxnLst/>
            <a:rect r="r" b="b" t="t" l="l"/>
            <a:pathLst>
              <a:path h="1236262" w="1304761">
                <a:moveTo>
                  <a:pt x="0" y="0"/>
                </a:moveTo>
                <a:lnTo>
                  <a:pt x="1304761" y="0"/>
                </a:lnTo>
                <a:lnTo>
                  <a:pt x="1304761" y="1236262"/>
                </a:lnTo>
                <a:lnTo>
                  <a:pt x="0" y="1236262"/>
                </a:lnTo>
                <a:lnTo>
                  <a:pt x="0" y="0"/>
                </a:lnTo>
                <a:close/>
              </a:path>
            </a:pathLst>
          </a:custGeom>
          <a:blipFill>
            <a:blip r:embed="rId3"/>
            <a:stretch>
              <a:fillRect l="0" t="0" r="0" b="0"/>
            </a:stretch>
          </a:blipFill>
        </p:spPr>
      </p:sp>
      <p:sp>
        <p:nvSpPr>
          <p:cNvPr name="Freeform 9" id="9"/>
          <p:cNvSpPr/>
          <p:nvPr/>
        </p:nvSpPr>
        <p:spPr>
          <a:xfrm flipH="false" flipV="false" rot="0">
            <a:off x="-778351" y="6352898"/>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6606919" y="1646831"/>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26705">
            <a:off x="-179535" y="-1941433"/>
            <a:ext cx="3288317" cy="3144454"/>
          </a:xfrm>
          <a:custGeom>
            <a:avLst/>
            <a:gdLst/>
            <a:ahLst/>
            <a:cxnLst/>
            <a:rect r="r" b="b" t="t" l="l"/>
            <a:pathLst>
              <a:path h="3144454" w="3288317">
                <a:moveTo>
                  <a:pt x="0" y="0"/>
                </a:moveTo>
                <a:lnTo>
                  <a:pt x="3288318" y="0"/>
                </a:lnTo>
                <a:lnTo>
                  <a:pt x="3288318" y="3144454"/>
                </a:lnTo>
                <a:lnTo>
                  <a:pt x="0" y="3144454"/>
                </a:lnTo>
                <a:lnTo>
                  <a:pt x="0" y="0"/>
                </a:lnTo>
                <a:close/>
              </a:path>
            </a:pathLst>
          </a:custGeom>
          <a:blipFill>
            <a:blip r:embed="rId2"/>
            <a:stretch>
              <a:fillRect l="0" t="0" r="0" b="0"/>
            </a:stretch>
          </a:blipFill>
        </p:spPr>
      </p:sp>
      <p:sp>
        <p:nvSpPr>
          <p:cNvPr name="Freeform 3" id="3"/>
          <p:cNvSpPr/>
          <p:nvPr/>
        </p:nvSpPr>
        <p:spPr>
          <a:xfrm flipH="false" flipV="false" rot="0">
            <a:off x="5592268" y="-660211"/>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77305" y="1865127"/>
            <a:ext cx="11593262" cy="7532672"/>
          </a:xfrm>
          <a:custGeom>
            <a:avLst/>
            <a:gdLst/>
            <a:ahLst/>
            <a:cxnLst/>
            <a:rect r="r" b="b" t="t" l="l"/>
            <a:pathLst>
              <a:path h="7532672" w="11593262">
                <a:moveTo>
                  <a:pt x="0" y="0"/>
                </a:moveTo>
                <a:lnTo>
                  <a:pt x="11593262" y="0"/>
                </a:lnTo>
                <a:lnTo>
                  <a:pt x="11593262" y="7532672"/>
                </a:lnTo>
                <a:lnTo>
                  <a:pt x="0" y="7532672"/>
                </a:lnTo>
                <a:lnTo>
                  <a:pt x="0" y="0"/>
                </a:lnTo>
                <a:close/>
              </a:path>
            </a:pathLst>
          </a:custGeom>
          <a:blipFill>
            <a:blip r:embed="rId5"/>
            <a:stretch>
              <a:fillRect l="-1850" t="0" r="-13676" b="0"/>
            </a:stretch>
          </a:blipFill>
        </p:spPr>
      </p:sp>
      <p:sp>
        <p:nvSpPr>
          <p:cNvPr name="TextBox 5" id="5"/>
          <p:cNvSpPr txBox="true"/>
          <p:nvPr/>
        </p:nvSpPr>
        <p:spPr>
          <a:xfrm rot="0">
            <a:off x="9929092" y="564799"/>
            <a:ext cx="7707399" cy="993776"/>
          </a:xfrm>
          <a:prstGeom prst="rect">
            <a:avLst/>
          </a:prstGeom>
        </p:spPr>
        <p:txBody>
          <a:bodyPr anchor="t" rtlCol="false" tIns="0" lIns="0" bIns="0" rIns="0">
            <a:spAutoFit/>
          </a:bodyPr>
          <a:lstStyle/>
          <a:p>
            <a:pPr algn="r">
              <a:lnSpc>
                <a:spcPts val="7700"/>
              </a:lnSpc>
            </a:pPr>
            <a:r>
              <a:rPr lang="en-US" sz="7000" b="true">
                <a:solidFill>
                  <a:srgbClr val="8D0A75"/>
                </a:solidFill>
                <a:latin typeface="Heebo Black"/>
                <a:ea typeface="Heebo Black"/>
                <a:cs typeface="Heebo Black"/>
                <a:sym typeface="Heebo Black"/>
              </a:rPr>
              <a:t>DeliveryRoute</a:t>
            </a:r>
          </a:p>
        </p:txBody>
      </p:sp>
      <p:sp>
        <p:nvSpPr>
          <p:cNvPr name="TextBox 6" id="6"/>
          <p:cNvSpPr txBox="true"/>
          <p:nvPr/>
        </p:nvSpPr>
        <p:spPr>
          <a:xfrm rot="0">
            <a:off x="1326002" y="845360"/>
            <a:ext cx="811996" cy="713215"/>
          </a:xfrm>
          <a:prstGeom prst="rect">
            <a:avLst/>
          </a:prstGeom>
        </p:spPr>
        <p:txBody>
          <a:bodyPr anchor="t" rtlCol="false" tIns="0" lIns="0" bIns="0" rIns="0">
            <a:spAutoFit/>
          </a:bodyPr>
          <a:lstStyle/>
          <a:p>
            <a:pPr algn="l">
              <a:lnSpc>
                <a:spcPts val="5500"/>
              </a:lnSpc>
            </a:pPr>
            <a:r>
              <a:rPr lang="en-US" sz="5000" b="true">
                <a:solidFill>
                  <a:srgbClr val="FFFFFF"/>
                </a:solidFill>
                <a:latin typeface="Heebo Black"/>
                <a:ea typeface="Heebo Black"/>
                <a:cs typeface="Heebo Black"/>
                <a:sym typeface="Heebo Black"/>
              </a:rPr>
              <a:t>06</a:t>
            </a:r>
          </a:p>
        </p:txBody>
      </p:sp>
      <p:sp>
        <p:nvSpPr>
          <p:cNvPr name="TextBox 7" id="7"/>
          <p:cNvSpPr txBox="true"/>
          <p:nvPr/>
        </p:nvSpPr>
        <p:spPr>
          <a:xfrm rot="0">
            <a:off x="11310626" y="2521778"/>
            <a:ext cx="6796426" cy="5591175"/>
          </a:xfrm>
          <a:prstGeom prst="rect">
            <a:avLst/>
          </a:prstGeom>
        </p:spPr>
        <p:txBody>
          <a:bodyPr anchor="t" rtlCol="false" tIns="0" lIns="0" bIns="0" rIns="0">
            <a:spAutoFit/>
          </a:bodyPr>
          <a:lstStyle/>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RouteID (PK) – Unique route ID (NUMBER)</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OrderID (FK) – Linked to the order being delivered (NUMBER)</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PersonnelID (FK) – Linked to the delivery agent (NUMBER)</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DepartureTime – Time the delivery vehicle leaves the warehouse (DATE/TIME)</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EstimatedArrival – ETA at the customer location (DATE/TIME)</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DistanceKM – Distance of the route (NUMBER)</a:t>
            </a:r>
          </a:p>
          <a:p>
            <a:pPr algn="l" marL="574612" indent="-287306" lvl="1">
              <a:lnSpc>
                <a:spcPts val="3193"/>
              </a:lnSpc>
              <a:buFont typeface="Arial"/>
              <a:buChar char="•"/>
            </a:pPr>
            <a:r>
              <a:rPr lang="en-US" sz="2661">
                <a:solidFill>
                  <a:srgbClr val="33123B"/>
                </a:solidFill>
                <a:latin typeface="Assistant Regular"/>
                <a:ea typeface="Assistant Regular"/>
                <a:cs typeface="Assistant Regular"/>
                <a:sym typeface="Assistant Regular"/>
              </a:rPr>
              <a:t>Status – Route status (Active, Delayed, Completed) (VARCHAR2)</a:t>
            </a:r>
          </a:p>
          <a:p>
            <a:pPr algn="l">
              <a:lnSpc>
                <a:spcPts val="3193"/>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0">
            <a:off x="-766888" y="1048926"/>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058432" y="617854"/>
            <a:ext cx="5251271" cy="878841"/>
          </a:xfrm>
          <a:prstGeom prst="rect">
            <a:avLst/>
          </a:prstGeom>
        </p:spPr>
        <p:txBody>
          <a:bodyPr anchor="t" rtlCol="false" tIns="0" lIns="0" bIns="0" rIns="0">
            <a:spAutoFit/>
          </a:bodyPr>
          <a:lstStyle/>
          <a:p>
            <a:pPr algn="l">
              <a:lnSpc>
                <a:spcPts val="6820"/>
              </a:lnSpc>
            </a:pPr>
            <a:r>
              <a:rPr lang="en-US" sz="6200" b="true">
                <a:solidFill>
                  <a:srgbClr val="FFFFFF"/>
                </a:solidFill>
                <a:latin typeface="Heebo Black"/>
                <a:ea typeface="Heebo Black"/>
                <a:cs typeface="Heebo Black"/>
                <a:sym typeface="Heebo Black"/>
              </a:rPr>
              <a:t>DeliveryStatus</a:t>
            </a:r>
          </a:p>
        </p:txBody>
      </p:sp>
      <p:sp>
        <p:nvSpPr>
          <p:cNvPr name="Freeform 4" id="4"/>
          <p:cNvSpPr/>
          <p:nvPr/>
        </p:nvSpPr>
        <p:spPr>
          <a:xfrm flipH="false" flipV="false" rot="0">
            <a:off x="10807816" y="1417325"/>
            <a:ext cx="818192" cy="775237"/>
          </a:xfrm>
          <a:custGeom>
            <a:avLst/>
            <a:gdLst/>
            <a:ahLst/>
            <a:cxnLst/>
            <a:rect r="r" b="b" t="t" l="l"/>
            <a:pathLst>
              <a:path h="775237" w="818192">
                <a:moveTo>
                  <a:pt x="0" y="0"/>
                </a:moveTo>
                <a:lnTo>
                  <a:pt x="818192" y="0"/>
                </a:lnTo>
                <a:lnTo>
                  <a:pt x="818192" y="775236"/>
                </a:lnTo>
                <a:lnTo>
                  <a:pt x="0" y="775236"/>
                </a:lnTo>
                <a:lnTo>
                  <a:pt x="0" y="0"/>
                </a:lnTo>
                <a:close/>
              </a:path>
            </a:pathLst>
          </a:custGeom>
          <a:blipFill>
            <a:blip r:embed="rId4"/>
            <a:stretch>
              <a:fillRect l="0" t="0" r="0" b="0"/>
            </a:stretch>
          </a:blipFill>
        </p:spPr>
      </p:sp>
      <p:sp>
        <p:nvSpPr>
          <p:cNvPr name="Freeform 5" id="5"/>
          <p:cNvSpPr/>
          <p:nvPr/>
        </p:nvSpPr>
        <p:spPr>
          <a:xfrm flipH="false" flipV="false" rot="0">
            <a:off x="10807816" y="3915383"/>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4"/>
            <a:stretch>
              <a:fillRect l="0" t="0" r="0" b="0"/>
            </a:stretch>
          </a:blipFill>
        </p:spPr>
      </p:sp>
      <p:sp>
        <p:nvSpPr>
          <p:cNvPr name="Freeform 6" id="6"/>
          <p:cNvSpPr/>
          <p:nvPr/>
        </p:nvSpPr>
        <p:spPr>
          <a:xfrm flipH="false" flipV="false" rot="0">
            <a:off x="10807816" y="6413441"/>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4"/>
            <a:stretch>
              <a:fillRect l="0" t="0" r="0" b="0"/>
            </a:stretch>
          </a:blipFill>
        </p:spPr>
      </p:sp>
      <p:sp>
        <p:nvSpPr>
          <p:cNvPr name="TextBox 7" id="7"/>
          <p:cNvSpPr txBox="true"/>
          <p:nvPr/>
        </p:nvSpPr>
        <p:spPr>
          <a:xfrm rot="0">
            <a:off x="3058432" y="1941684"/>
            <a:ext cx="7103658" cy="5819775"/>
          </a:xfrm>
          <a:prstGeom prst="rect">
            <a:avLst/>
          </a:prstGeom>
        </p:spPr>
        <p:txBody>
          <a:bodyPr anchor="t" rtlCol="false" tIns="0" lIns="0" bIns="0" rIns="0">
            <a:spAutoFit/>
          </a:bodyPr>
          <a:lstStyle/>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StatusID (PK) – Unique ID for status event (NUMBER)</a:t>
            </a:r>
          </a:p>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OrderID (FK) – Order the status belongs to (NUMBER)</a:t>
            </a:r>
          </a:p>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Timestamp – When the status update was recorded (DATE/TIME)</a:t>
            </a:r>
          </a:p>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Location – Where the package was at that time (VARCHAR2)</a:t>
            </a:r>
          </a:p>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StatusType – e.g., “In Transit”, “Delivered”, “Failed” (VARCHAR2)</a:t>
            </a:r>
          </a:p>
          <a:p>
            <a:pPr algn="just" marL="647697" indent="-323848" lvl="1">
              <a:lnSpc>
                <a:spcPts val="3599"/>
              </a:lnSpc>
              <a:buFont typeface="Arial"/>
              <a:buChar char="•"/>
            </a:pPr>
            <a:r>
              <a:rPr lang="en-US" sz="2999">
                <a:solidFill>
                  <a:srgbClr val="FFFFFF"/>
                </a:solidFill>
                <a:latin typeface="Assistant Regular"/>
                <a:ea typeface="Assistant Regular"/>
                <a:cs typeface="Assistant Regular"/>
                <a:sym typeface="Assistant Regular"/>
              </a:rPr>
              <a:t>Remarks – Additional notes or scan codes (VARCHAR2)</a:t>
            </a:r>
          </a:p>
          <a:p>
            <a:pPr algn="just">
              <a:lnSpc>
                <a:spcPts val="3599"/>
              </a:lnSpc>
            </a:pPr>
          </a:p>
        </p:txBody>
      </p:sp>
      <p:sp>
        <p:nvSpPr>
          <p:cNvPr name="Freeform 8" id="8"/>
          <p:cNvSpPr/>
          <p:nvPr/>
        </p:nvSpPr>
        <p:spPr>
          <a:xfrm flipH="false" flipV="false" rot="5400000">
            <a:off x="-1092995" y="4267409"/>
            <a:ext cx="7406548" cy="8574875"/>
          </a:xfrm>
          <a:custGeom>
            <a:avLst/>
            <a:gdLst/>
            <a:ahLst/>
            <a:cxnLst/>
            <a:rect r="r" b="b" t="t" l="l"/>
            <a:pathLst>
              <a:path h="8574875" w="7406548">
                <a:moveTo>
                  <a:pt x="0" y="0"/>
                </a:moveTo>
                <a:lnTo>
                  <a:pt x="7406548" y="0"/>
                </a:lnTo>
                <a:lnTo>
                  <a:pt x="7406548" y="8574874"/>
                </a:lnTo>
                <a:lnTo>
                  <a:pt x="0" y="8574874"/>
                </a:lnTo>
                <a:lnTo>
                  <a:pt x="0" y="0"/>
                </a:lnTo>
                <a:close/>
              </a:path>
            </a:pathLst>
          </a:custGeom>
          <a:blipFill>
            <a:blip r:embed="rId5"/>
            <a:stretch>
              <a:fillRect l="0" t="0" r="0" b="0"/>
            </a:stretch>
          </a:blipFill>
        </p:spPr>
      </p:sp>
      <p:sp>
        <p:nvSpPr>
          <p:cNvPr name="TextBox 9" id="9"/>
          <p:cNvSpPr txBox="true"/>
          <p:nvPr/>
        </p:nvSpPr>
        <p:spPr>
          <a:xfrm rot="-5400000">
            <a:off x="-96758" y="7529374"/>
            <a:ext cx="2844859" cy="612992"/>
          </a:xfrm>
          <a:prstGeom prst="rect">
            <a:avLst/>
          </a:prstGeom>
        </p:spPr>
        <p:txBody>
          <a:bodyPr anchor="t" rtlCol="false" tIns="0" lIns="0" bIns="0" rIns="0">
            <a:spAutoFit/>
          </a:bodyPr>
          <a:lstStyle/>
          <a:p>
            <a:pPr algn="l">
              <a:lnSpc>
                <a:spcPts val="2400"/>
              </a:lnSpc>
            </a:pPr>
            <a:r>
              <a:rPr lang="en-US" sz="2000" spc="100">
                <a:solidFill>
                  <a:srgbClr val="FFFFFF"/>
                </a:solidFill>
                <a:latin typeface="Assistant Regular"/>
                <a:ea typeface="Assistant Regular"/>
                <a:cs typeface="Assistant Regular"/>
                <a:sym typeface="Assistant Regular"/>
              </a:rPr>
              <a:t>Sales Presentation | December 2020</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467630" y="2764721"/>
            <a:ext cx="11352740" cy="4757557"/>
            <a:chOff x="0" y="0"/>
            <a:chExt cx="15136986" cy="6343410"/>
          </a:xfrm>
        </p:grpSpPr>
        <p:sp>
          <p:nvSpPr>
            <p:cNvPr name="TextBox 3" id="3"/>
            <p:cNvSpPr txBox="true"/>
            <p:nvPr/>
          </p:nvSpPr>
          <p:spPr>
            <a:xfrm rot="0">
              <a:off x="0" y="66675"/>
              <a:ext cx="15136986" cy="1554696"/>
            </a:xfrm>
            <a:prstGeom prst="rect">
              <a:avLst/>
            </a:prstGeom>
          </p:spPr>
          <p:txBody>
            <a:bodyPr anchor="t" rtlCol="false" tIns="0" lIns="0" bIns="0" rIns="0">
              <a:spAutoFit/>
            </a:bodyPr>
            <a:lstStyle/>
            <a:p>
              <a:pPr algn="ctr">
                <a:lnSpc>
                  <a:spcPts val="8800"/>
                </a:lnSpc>
              </a:pPr>
              <a:r>
                <a:rPr lang="en-US" sz="8000">
                  <a:solidFill>
                    <a:srgbClr val="8D0A75"/>
                  </a:solidFill>
                  <a:latin typeface="Heebo Black"/>
                  <a:ea typeface="Heebo Black"/>
                  <a:cs typeface="Heebo Black"/>
                  <a:sym typeface="Heebo Black"/>
                </a:rPr>
                <a:t>Feedback</a:t>
              </a:r>
            </a:p>
          </p:txBody>
        </p:sp>
        <p:sp>
          <p:nvSpPr>
            <p:cNvPr name="TextBox 4" id="4"/>
            <p:cNvSpPr txBox="true"/>
            <p:nvPr/>
          </p:nvSpPr>
          <p:spPr>
            <a:xfrm rot="0">
              <a:off x="0" y="1827290"/>
              <a:ext cx="15136986" cy="4516120"/>
            </a:xfrm>
            <a:prstGeom prst="rect">
              <a:avLst/>
            </a:prstGeom>
          </p:spPr>
          <p:txBody>
            <a:bodyPr anchor="t" rtlCol="false" tIns="0" lIns="0" bIns="0" rIns="0">
              <a:spAutoFit/>
            </a:bodyPr>
            <a:lstStyle/>
            <a:p>
              <a:pPr algn="just" marL="647700" indent="-323850" lvl="1">
                <a:lnSpc>
                  <a:spcPts val="4530"/>
                </a:lnSpc>
                <a:buFont typeface="Arial"/>
                <a:buChar char="•"/>
              </a:pPr>
              <a:r>
                <a:rPr lang="en-US" sz="3000">
                  <a:solidFill>
                    <a:srgbClr val="33123B"/>
                  </a:solidFill>
                  <a:latin typeface="Assistant Regular"/>
                  <a:ea typeface="Assistant Regular"/>
                  <a:cs typeface="Assistant Regular"/>
                  <a:sym typeface="Assistant Regular"/>
                </a:rPr>
                <a:t>FeedbackID (PK) – Unique ID for feedback record (NUMBER)</a:t>
              </a:r>
            </a:p>
            <a:p>
              <a:pPr algn="just" marL="647700" indent="-323850" lvl="1">
                <a:lnSpc>
                  <a:spcPts val="4530"/>
                </a:lnSpc>
                <a:buFont typeface="Arial"/>
                <a:buChar char="•"/>
              </a:pPr>
              <a:r>
                <a:rPr lang="en-US" sz="3000">
                  <a:solidFill>
                    <a:srgbClr val="33123B"/>
                  </a:solidFill>
                  <a:latin typeface="Assistant Regular"/>
                  <a:ea typeface="Assistant Regular"/>
                  <a:cs typeface="Assistant Regular"/>
                  <a:sym typeface="Assistant Regular"/>
                </a:rPr>
                <a:t>OrderID (FK) – Linked to the order (NUMBER)</a:t>
              </a:r>
            </a:p>
            <a:p>
              <a:pPr algn="just" marL="647700" indent="-323850" lvl="1">
                <a:lnSpc>
                  <a:spcPts val="4530"/>
                </a:lnSpc>
                <a:buFont typeface="Arial"/>
                <a:buChar char="•"/>
              </a:pPr>
              <a:r>
                <a:rPr lang="en-US" sz="3000">
                  <a:solidFill>
                    <a:srgbClr val="33123B"/>
                  </a:solidFill>
                  <a:latin typeface="Assistant Regular"/>
                  <a:ea typeface="Assistant Regular"/>
                  <a:cs typeface="Assistant Regular"/>
                  <a:sym typeface="Assistant Regular"/>
                </a:rPr>
                <a:t>Rating – Score from 1 to 5 (NUMBER with CHECK constraint)</a:t>
              </a:r>
            </a:p>
            <a:p>
              <a:pPr algn="just" marL="647700" indent="-323850" lvl="1">
                <a:lnSpc>
                  <a:spcPts val="4530"/>
                </a:lnSpc>
                <a:buFont typeface="Arial"/>
                <a:buChar char="•"/>
              </a:pPr>
              <a:r>
                <a:rPr lang="en-US" sz="3000">
                  <a:solidFill>
                    <a:srgbClr val="33123B"/>
                  </a:solidFill>
                  <a:latin typeface="Assistant Regular"/>
                  <a:ea typeface="Assistant Regular"/>
                  <a:cs typeface="Assistant Regular"/>
                  <a:sym typeface="Assistant Regular"/>
                </a:rPr>
                <a:t>Comment – Text feedback from the customer (VARCHAR2)</a:t>
              </a:r>
            </a:p>
            <a:p>
              <a:pPr algn="just" marL="647700" indent="-323850" lvl="1">
                <a:lnSpc>
                  <a:spcPts val="4530"/>
                </a:lnSpc>
                <a:buFont typeface="Arial"/>
                <a:buChar char="•"/>
              </a:pPr>
              <a:r>
                <a:rPr lang="en-US" sz="3000">
                  <a:solidFill>
                    <a:srgbClr val="33123B"/>
                  </a:solidFill>
                  <a:latin typeface="Assistant Regular"/>
                  <a:ea typeface="Assistant Regular"/>
                  <a:cs typeface="Assistant Regular"/>
                  <a:sym typeface="Assistant Regular"/>
                </a:rPr>
                <a:t>SubmittedOn – Date and time of feedback (DATE)</a:t>
              </a:r>
            </a:p>
            <a:p>
              <a:pPr algn="just">
                <a:lnSpc>
                  <a:spcPts val="4530"/>
                </a:lnSpc>
              </a:pPr>
            </a:p>
          </p:txBody>
        </p:sp>
      </p:grpSp>
      <p:sp>
        <p:nvSpPr>
          <p:cNvPr name="Freeform 5" id="5"/>
          <p:cNvSpPr/>
          <p:nvPr/>
        </p:nvSpPr>
        <p:spPr>
          <a:xfrm flipH="false" flipV="false" rot="0">
            <a:off x="-778351" y="6352898"/>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186155" y="8196988"/>
            <a:ext cx="1304761" cy="1236262"/>
          </a:xfrm>
          <a:custGeom>
            <a:avLst/>
            <a:gdLst/>
            <a:ahLst/>
            <a:cxnLst/>
            <a:rect r="r" b="b" t="t" l="l"/>
            <a:pathLst>
              <a:path h="1236262" w="1304761">
                <a:moveTo>
                  <a:pt x="0" y="0"/>
                </a:moveTo>
                <a:lnTo>
                  <a:pt x="1304761" y="0"/>
                </a:lnTo>
                <a:lnTo>
                  <a:pt x="1304761" y="1236262"/>
                </a:lnTo>
                <a:lnTo>
                  <a:pt x="0" y="1236262"/>
                </a:lnTo>
                <a:lnTo>
                  <a:pt x="0" y="0"/>
                </a:lnTo>
                <a:close/>
              </a:path>
            </a:pathLst>
          </a:custGeom>
          <a:blipFill>
            <a:blip r:embed="rId4"/>
            <a:stretch>
              <a:fillRect l="0" t="0" r="0" b="0"/>
            </a:stretch>
          </a:blipFill>
        </p:spPr>
      </p:sp>
      <p:sp>
        <p:nvSpPr>
          <p:cNvPr name="Freeform 7" id="7"/>
          <p:cNvSpPr/>
          <p:nvPr/>
        </p:nvSpPr>
        <p:spPr>
          <a:xfrm flipH="false" flipV="false" rot="0">
            <a:off x="16606919" y="1646831"/>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5709609" y="1238640"/>
            <a:ext cx="1304761" cy="1236262"/>
          </a:xfrm>
          <a:custGeom>
            <a:avLst/>
            <a:gdLst/>
            <a:ahLst/>
            <a:cxnLst/>
            <a:rect r="r" b="b" t="t" l="l"/>
            <a:pathLst>
              <a:path h="1236262" w="1304761">
                <a:moveTo>
                  <a:pt x="0" y="0"/>
                </a:moveTo>
                <a:lnTo>
                  <a:pt x="1304761" y="0"/>
                </a:lnTo>
                <a:lnTo>
                  <a:pt x="1304761" y="1236261"/>
                </a:lnTo>
                <a:lnTo>
                  <a:pt x="0" y="1236261"/>
                </a:lnTo>
                <a:lnTo>
                  <a:pt x="0" y="0"/>
                </a:lnTo>
                <a:close/>
              </a:path>
            </a:pathLst>
          </a:custGeom>
          <a:blipFill>
            <a:blip r:embed="rId4"/>
            <a:stretch>
              <a:fillRect l="0" t="0" r="0" b="0"/>
            </a:stretch>
          </a:blipFill>
        </p:spPr>
      </p:sp>
      <p:sp>
        <p:nvSpPr>
          <p:cNvPr name="Freeform 9" id="9"/>
          <p:cNvSpPr/>
          <p:nvPr/>
        </p:nvSpPr>
        <p:spPr>
          <a:xfrm flipH="false" flipV="false" rot="0">
            <a:off x="-1473017" y="386476"/>
            <a:ext cx="4152894" cy="4807982"/>
          </a:xfrm>
          <a:custGeom>
            <a:avLst/>
            <a:gdLst/>
            <a:ahLst/>
            <a:cxnLst/>
            <a:rect r="r" b="b" t="t" l="l"/>
            <a:pathLst>
              <a:path h="4807982" w="4152894">
                <a:moveTo>
                  <a:pt x="0" y="0"/>
                </a:moveTo>
                <a:lnTo>
                  <a:pt x="4152895" y="0"/>
                </a:lnTo>
                <a:lnTo>
                  <a:pt x="4152895" y="4807981"/>
                </a:lnTo>
                <a:lnTo>
                  <a:pt x="0" y="4807981"/>
                </a:lnTo>
                <a:lnTo>
                  <a:pt x="0" y="0"/>
                </a:lnTo>
                <a:close/>
              </a:path>
            </a:pathLst>
          </a:custGeom>
          <a:blipFill>
            <a:blip r:embed="rId5"/>
            <a:stretch>
              <a:fillRect l="0" t="0" r="0" b="0"/>
            </a:stretch>
          </a:blipFill>
        </p:spPr>
      </p:sp>
      <p:sp>
        <p:nvSpPr>
          <p:cNvPr name="Freeform 10" id="10"/>
          <p:cNvSpPr/>
          <p:nvPr/>
        </p:nvSpPr>
        <p:spPr>
          <a:xfrm flipH="false" flipV="false" rot="-10800000">
            <a:off x="15565437" y="5092543"/>
            <a:ext cx="4152894" cy="4807982"/>
          </a:xfrm>
          <a:custGeom>
            <a:avLst/>
            <a:gdLst/>
            <a:ahLst/>
            <a:cxnLst/>
            <a:rect r="r" b="b" t="t" l="l"/>
            <a:pathLst>
              <a:path h="4807982" w="4152894">
                <a:moveTo>
                  <a:pt x="0" y="0"/>
                </a:moveTo>
                <a:lnTo>
                  <a:pt x="4152894" y="0"/>
                </a:lnTo>
                <a:lnTo>
                  <a:pt x="4152894" y="4807981"/>
                </a:lnTo>
                <a:lnTo>
                  <a:pt x="0" y="4807981"/>
                </a:lnTo>
                <a:lnTo>
                  <a:pt x="0" y="0"/>
                </a:lnTo>
                <a:close/>
              </a:path>
            </a:pathLst>
          </a:custGeom>
          <a:blipFill>
            <a:blip r:embed="rId5"/>
            <a:stretch>
              <a:fillRect l="0" t="0" r="0" b="0"/>
            </a:stretch>
          </a:blipFill>
        </p:spPr>
      </p:sp>
      <p:sp>
        <p:nvSpPr>
          <p:cNvPr name="Freeform 11" id="11"/>
          <p:cNvSpPr/>
          <p:nvPr/>
        </p:nvSpPr>
        <p:spPr>
          <a:xfrm flipH="false" flipV="false" rot="0">
            <a:off x="7914284" y="-1258572"/>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7914284" y="92583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0">
            <a:off x="4898511" y="6311192"/>
            <a:ext cx="4685566" cy="5424678"/>
          </a:xfrm>
          <a:custGeom>
            <a:avLst/>
            <a:gdLst/>
            <a:ahLst/>
            <a:cxnLst/>
            <a:rect r="r" b="b" t="t" l="l"/>
            <a:pathLst>
              <a:path h="5424678" w="4685566">
                <a:moveTo>
                  <a:pt x="0" y="0"/>
                </a:moveTo>
                <a:lnTo>
                  <a:pt x="4685566" y="0"/>
                </a:lnTo>
                <a:lnTo>
                  <a:pt x="4685566" y="5424678"/>
                </a:lnTo>
                <a:lnTo>
                  <a:pt x="0" y="5424678"/>
                </a:lnTo>
                <a:lnTo>
                  <a:pt x="0" y="0"/>
                </a:lnTo>
                <a:close/>
              </a:path>
            </a:pathLst>
          </a:custGeom>
          <a:blipFill>
            <a:blip r:embed="rId2"/>
            <a:stretch>
              <a:fillRect l="0" t="0" r="0" b="0"/>
            </a:stretch>
          </a:blipFill>
        </p:spPr>
      </p:sp>
      <p:sp>
        <p:nvSpPr>
          <p:cNvPr name="Freeform 3" id="3"/>
          <p:cNvSpPr/>
          <p:nvPr/>
        </p:nvSpPr>
        <p:spPr>
          <a:xfrm flipH="false" flipV="false" rot="0">
            <a:off x="6246013" y="7879895"/>
            <a:ext cx="2459432" cy="2287272"/>
          </a:xfrm>
          <a:custGeom>
            <a:avLst/>
            <a:gdLst/>
            <a:ahLst/>
            <a:cxnLst/>
            <a:rect r="r" b="b" t="t" l="l"/>
            <a:pathLst>
              <a:path h="2287272" w="2459432">
                <a:moveTo>
                  <a:pt x="0" y="0"/>
                </a:moveTo>
                <a:lnTo>
                  <a:pt x="2459431" y="0"/>
                </a:lnTo>
                <a:lnTo>
                  <a:pt x="2459431"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9584077" y="1870214"/>
            <a:ext cx="7519097" cy="6834806"/>
            <a:chOff x="0" y="0"/>
            <a:chExt cx="10025463" cy="9113075"/>
          </a:xfrm>
        </p:grpSpPr>
        <p:sp>
          <p:nvSpPr>
            <p:cNvPr name="TextBox 5" id="5"/>
            <p:cNvSpPr txBox="true"/>
            <p:nvPr/>
          </p:nvSpPr>
          <p:spPr>
            <a:xfrm rot="0">
              <a:off x="0" y="1208390"/>
              <a:ext cx="10025463" cy="7904685"/>
            </a:xfrm>
            <a:prstGeom prst="rect">
              <a:avLst/>
            </a:prstGeom>
          </p:spPr>
          <p:txBody>
            <a:bodyPr anchor="t" rtlCol="false" tIns="0" lIns="0" bIns="0" rIns="0">
              <a:spAutoFit/>
            </a:bodyPr>
            <a:lstStyle/>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PaymentID (PK) – Unique ID for payment (NUMBER)</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OrderID (FK) – Linked to the corresponding order (NUMBER)</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Amount – Total payment amount (NUMBER)</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Currency – Payment currency (e.g., USD) (VARCHAR2)</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PaymentMethod – e.g., Credit Card, Mobile Money (VARCHAR2)</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PaymentStatus – Paid, Pending, Failed (VARCHAR2)</a:t>
              </a:r>
            </a:p>
            <a:p>
              <a:pPr algn="just" marL="599912" indent="-299956" lvl="1">
                <a:lnSpc>
                  <a:spcPts val="3334"/>
                </a:lnSpc>
                <a:buFont typeface="Arial"/>
                <a:buChar char="•"/>
              </a:pPr>
              <a:r>
                <a:rPr lang="en-US" sz="2778">
                  <a:solidFill>
                    <a:srgbClr val="FFFFFF"/>
                  </a:solidFill>
                  <a:latin typeface="Assistant Regular"/>
                  <a:ea typeface="Assistant Regular"/>
                  <a:cs typeface="Assistant Regular"/>
                  <a:sym typeface="Assistant Regular"/>
                </a:rPr>
                <a:t>PaymentDate – When payment was processed (DATE)</a:t>
              </a:r>
            </a:p>
            <a:p>
              <a:pPr algn="just">
                <a:lnSpc>
                  <a:spcPts val="3334"/>
                </a:lnSpc>
              </a:pPr>
            </a:p>
          </p:txBody>
        </p:sp>
        <p:sp>
          <p:nvSpPr>
            <p:cNvPr name="TextBox 6" id="6"/>
            <p:cNvSpPr txBox="true"/>
            <p:nvPr/>
          </p:nvSpPr>
          <p:spPr>
            <a:xfrm rot="0">
              <a:off x="0" y="0"/>
              <a:ext cx="10025463" cy="894304"/>
            </a:xfrm>
            <a:prstGeom prst="rect">
              <a:avLst/>
            </a:prstGeom>
          </p:spPr>
          <p:txBody>
            <a:bodyPr anchor="t" rtlCol="false" tIns="0" lIns="0" bIns="0" rIns="0">
              <a:spAutoFit/>
            </a:bodyPr>
            <a:lstStyle/>
            <a:p>
              <a:pPr algn="l">
                <a:lnSpc>
                  <a:spcPts val="5334"/>
                </a:lnSpc>
              </a:pPr>
              <a:r>
                <a:rPr lang="en-US" sz="4445">
                  <a:solidFill>
                    <a:srgbClr val="FFFFFF"/>
                  </a:solidFill>
                  <a:latin typeface="Heebo Black"/>
                  <a:ea typeface="Heebo Black"/>
                  <a:cs typeface="Heebo Black"/>
                  <a:sym typeface="Heebo Black"/>
                </a:rPr>
                <a:t>P</a:t>
              </a:r>
              <a:r>
                <a:rPr lang="en-US" sz="4445">
                  <a:solidFill>
                    <a:srgbClr val="FFFFFF"/>
                  </a:solidFill>
                  <a:latin typeface="Heebo Black"/>
                  <a:ea typeface="Heebo Black"/>
                  <a:cs typeface="Heebo Black"/>
                  <a:sym typeface="Heebo Black"/>
                </a:rPr>
                <a:t>ayment</a:t>
              </a:r>
            </a:p>
          </p:txBody>
        </p:sp>
      </p:grpSp>
      <p:sp>
        <p:nvSpPr>
          <p:cNvPr name="Freeform 7" id="7"/>
          <p:cNvSpPr/>
          <p:nvPr/>
        </p:nvSpPr>
        <p:spPr>
          <a:xfrm flipH="false" flipV="false" rot="-10800000">
            <a:off x="-1418858" y="-1032625"/>
            <a:ext cx="4685566" cy="5424678"/>
          </a:xfrm>
          <a:custGeom>
            <a:avLst/>
            <a:gdLst/>
            <a:ahLst/>
            <a:cxnLst/>
            <a:rect r="r" b="b" t="t" l="l"/>
            <a:pathLst>
              <a:path h="5424678" w="4685566">
                <a:moveTo>
                  <a:pt x="0" y="0"/>
                </a:moveTo>
                <a:lnTo>
                  <a:pt x="4685566" y="0"/>
                </a:lnTo>
                <a:lnTo>
                  <a:pt x="4685566" y="5424678"/>
                </a:lnTo>
                <a:lnTo>
                  <a:pt x="0" y="5424678"/>
                </a:lnTo>
                <a:lnTo>
                  <a:pt x="0" y="0"/>
                </a:lnTo>
                <a:close/>
              </a:path>
            </a:pathLst>
          </a:custGeom>
          <a:blipFill>
            <a:blip r:embed="rId2"/>
            <a:stretch>
              <a:fillRect l="0" t="0" r="0" b="0"/>
            </a:stretch>
          </a:blipFill>
        </p:spPr>
      </p:sp>
      <p:sp>
        <p:nvSpPr>
          <p:cNvPr name="Freeform 8" id="8"/>
          <p:cNvSpPr/>
          <p:nvPr/>
        </p:nvSpPr>
        <p:spPr>
          <a:xfrm flipH="false" flipV="false" rot="0">
            <a:off x="-778351" y="-607558"/>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34414" y="1370976"/>
            <a:ext cx="6326554" cy="8718349"/>
            <a:chOff x="0" y="0"/>
            <a:chExt cx="8435406" cy="11624466"/>
          </a:xfrm>
        </p:grpSpPr>
        <p:sp>
          <p:nvSpPr>
            <p:cNvPr name="TextBox 3" id="3"/>
            <p:cNvSpPr txBox="true"/>
            <p:nvPr/>
          </p:nvSpPr>
          <p:spPr>
            <a:xfrm rot="0">
              <a:off x="0" y="956466"/>
              <a:ext cx="8435406" cy="10668000"/>
            </a:xfrm>
            <a:prstGeom prst="rect">
              <a:avLst/>
            </a:prstGeom>
          </p:spPr>
          <p:txBody>
            <a:bodyPr anchor="t" rtlCol="false" tIns="0" lIns="0" bIns="0" rIns="0">
              <a:spAutoFit/>
            </a:bodyPr>
            <a:lstStyle/>
            <a:p>
              <a:pPr algn="l">
                <a:lnSpc>
                  <a:spcPts val="3000"/>
                </a:lnSpc>
              </a:pP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Customer → ShippingOrder</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 A single customer can place multiple orders, but each order belongs to one customer only.</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ShippingOrder → Package</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 One shipping order can contain many packages. Each package is associated with one order.</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Warehouse → ShippingOrder</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 Each warehouse can process multiple orders, but an order is processed by only one warehouse.</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DeliveryPersonnel → DeliveryRoute</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 One delivery person can be assigned to many delivery routes, but each route has only one assigned delivery person.</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ShippingOrder → DeliveryStatus</a:t>
              </a:r>
            </a:p>
            <a:p>
              <a:pPr algn="l" marL="539754" indent="-269877" lvl="1">
                <a:lnSpc>
                  <a:spcPts val="3000"/>
                </a:lnSpc>
                <a:buFont typeface="Arial"/>
                <a:buChar char="•"/>
              </a:pPr>
              <a:r>
                <a:rPr lang="en-US" sz="2500">
                  <a:solidFill>
                    <a:srgbClr val="33123B"/>
                  </a:solidFill>
                  <a:latin typeface="Assistant Regular"/>
                  <a:ea typeface="Assistant Regular"/>
                  <a:cs typeface="Assistant Regular"/>
                  <a:sym typeface="Assistant Regular"/>
                </a:rPr>
                <a:t> One order can have many delivery status updates (in transit, delayed, delivered, etc.).</a:t>
              </a:r>
            </a:p>
            <a:p>
              <a:pPr algn="l">
                <a:lnSpc>
                  <a:spcPts val="3000"/>
                </a:lnSpc>
              </a:pPr>
            </a:p>
          </p:txBody>
        </p:sp>
        <p:sp>
          <p:nvSpPr>
            <p:cNvPr name="TextBox 4" id="4"/>
            <p:cNvSpPr txBox="true"/>
            <p:nvPr/>
          </p:nvSpPr>
          <p:spPr>
            <a:xfrm rot="0">
              <a:off x="0" y="-9525"/>
              <a:ext cx="8435406" cy="715805"/>
            </a:xfrm>
            <a:prstGeom prst="rect">
              <a:avLst/>
            </a:prstGeom>
          </p:spPr>
          <p:txBody>
            <a:bodyPr anchor="t" rtlCol="false" tIns="0" lIns="0" bIns="0" rIns="0">
              <a:spAutoFit/>
            </a:bodyPr>
            <a:lstStyle/>
            <a:p>
              <a:pPr algn="l">
                <a:lnSpc>
                  <a:spcPts val="4200"/>
                </a:lnSpc>
              </a:pPr>
              <a:r>
                <a:rPr lang="en-US" sz="3500">
                  <a:solidFill>
                    <a:srgbClr val="8D0A75"/>
                  </a:solidFill>
                  <a:latin typeface="Heebo Black"/>
                  <a:ea typeface="Heebo Black"/>
                  <a:cs typeface="Heebo Black"/>
                  <a:sym typeface="Heebo Black"/>
                </a:rPr>
                <a:t>1 : M</a:t>
              </a:r>
              <a:r>
                <a:rPr lang="en-US" sz="3500">
                  <a:solidFill>
                    <a:srgbClr val="8D0A75"/>
                  </a:solidFill>
                  <a:latin typeface="Heebo Black"/>
                  <a:ea typeface="Heebo Black"/>
                  <a:cs typeface="Heebo Black"/>
                  <a:sym typeface="Heebo Black"/>
                </a:rPr>
                <a:t>any (1:M)</a:t>
              </a:r>
            </a:p>
          </p:txBody>
        </p:sp>
      </p:grpSp>
      <p:grpSp>
        <p:nvGrpSpPr>
          <p:cNvPr name="Group 5" id="5"/>
          <p:cNvGrpSpPr/>
          <p:nvPr/>
        </p:nvGrpSpPr>
        <p:grpSpPr>
          <a:xfrm rot="0">
            <a:off x="12022451" y="3013967"/>
            <a:ext cx="4770154" cy="3765349"/>
            <a:chOff x="0" y="0"/>
            <a:chExt cx="6360205" cy="5020466"/>
          </a:xfrm>
        </p:grpSpPr>
        <p:sp>
          <p:nvSpPr>
            <p:cNvPr name="TextBox 6" id="6"/>
            <p:cNvSpPr txBox="true"/>
            <p:nvPr/>
          </p:nvSpPr>
          <p:spPr>
            <a:xfrm rot="0">
              <a:off x="0" y="956466"/>
              <a:ext cx="6360205" cy="4064000"/>
            </a:xfrm>
            <a:prstGeom prst="rect">
              <a:avLst/>
            </a:prstGeom>
          </p:spPr>
          <p:txBody>
            <a:bodyPr anchor="t" rtlCol="false" tIns="0" lIns="0" bIns="0" rIns="0">
              <a:spAutoFit/>
            </a:bodyPr>
            <a:lstStyle/>
            <a:p>
              <a:pPr algn="l">
                <a:lnSpc>
                  <a:spcPts val="3000"/>
                </a:lnSpc>
              </a:pP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ShippingOrder → Payment</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 Each shipping order has one payment record linked to it.</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ShippingOrder → Feedback</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 Each order may have one feedback entry (optional).</a:t>
              </a:r>
            </a:p>
            <a:p>
              <a:pPr algn="l">
                <a:lnSpc>
                  <a:spcPts val="3000"/>
                </a:lnSpc>
              </a:pPr>
            </a:p>
          </p:txBody>
        </p:sp>
        <p:sp>
          <p:nvSpPr>
            <p:cNvPr name="TextBox 7" id="7"/>
            <p:cNvSpPr txBox="true"/>
            <p:nvPr/>
          </p:nvSpPr>
          <p:spPr>
            <a:xfrm rot="0">
              <a:off x="0" y="-9525"/>
              <a:ext cx="6360205" cy="715805"/>
            </a:xfrm>
            <a:prstGeom prst="rect">
              <a:avLst/>
            </a:prstGeom>
          </p:spPr>
          <p:txBody>
            <a:bodyPr anchor="t" rtlCol="false" tIns="0" lIns="0" bIns="0" rIns="0">
              <a:spAutoFit/>
            </a:bodyPr>
            <a:lstStyle/>
            <a:p>
              <a:pPr algn="l">
                <a:lnSpc>
                  <a:spcPts val="4200"/>
                </a:lnSpc>
              </a:pPr>
              <a:r>
                <a:rPr lang="en-US" sz="3500">
                  <a:solidFill>
                    <a:srgbClr val="8D0A75"/>
                  </a:solidFill>
                  <a:latin typeface="Heebo Black"/>
                  <a:ea typeface="Heebo Black"/>
                  <a:cs typeface="Heebo Black"/>
                  <a:sym typeface="Heebo Black"/>
                </a:rPr>
                <a:t>1 : 1</a:t>
              </a:r>
              <a:r>
                <a:rPr lang="en-US" sz="3500">
                  <a:solidFill>
                    <a:srgbClr val="8D0A75"/>
                  </a:solidFill>
                  <a:latin typeface="Heebo Black"/>
                  <a:ea typeface="Heebo Black"/>
                  <a:cs typeface="Heebo Black"/>
                  <a:sym typeface="Heebo Black"/>
                </a:rPr>
                <a:t> (One-to-One)</a:t>
              </a:r>
            </a:p>
          </p:txBody>
        </p:sp>
      </p:grpSp>
      <p:grpSp>
        <p:nvGrpSpPr>
          <p:cNvPr name="Group 8" id="8"/>
          <p:cNvGrpSpPr/>
          <p:nvPr/>
        </p:nvGrpSpPr>
        <p:grpSpPr>
          <a:xfrm rot="0">
            <a:off x="6758923" y="2689325"/>
            <a:ext cx="4770154" cy="4908349"/>
            <a:chOff x="0" y="0"/>
            <a:chExt cx="6360205" cy="6544466"/>
          </a:xfrm>
        </p:grpSpPr>
        <p:sp>
          <p:nvSpPr>
            <p:cNvPr name="TextBox 9" id="9"/>
            <p:cNvSpPr txBox="true"/>
            <p:nvPr/>
          </p:nvSpPr>
          <p:spPr>
            <a:xfrm rot="0">
              <a:off x="0" y="956466"/>
              <a:ext cx="6360205" cy="5588000"/>
            </a:xfrm>
            <a:prstGeom prst="rect">
              <a:avLst/>
            </a:prstGeom>
          </p:spPr>
          <p:txBody>
            <a:bodyPr anchor="t" rtlCol="false" tIns="0" lIns="0" bIns="0" rIns="0">
              <a:spAutoFit/>
            </a:bodyPr>
            <a:lstStyle/>
            <a:p>
              <a:pPr algn="l">
                <a:lnSpc>
                  <a:spcPts val="3000"/>
                </a:lnSpc>
              </a:pP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Package → </a:t>
              </a:r>
              <a:r>
                <a:rPr lang="en-US" sz="2500">
                  <a:solidFill>
                    <a:srgbClr val="33123B"/>
                  </a:solidFill>
                  <a:latin typeface="Assistant Regular"/>
                  <a:ea typeface="Assistant Regular"/>
                  <a:cs typeface="Assistant Regular"/>
                  <a:sym typeface="Assistant Regular"/>
                </a:rPr>
                <a:t>ShippingOrder</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 Many packages may belong to one shipping order.</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DeliveryRoute → DeliveryPersonnel</a:t>
              </a:r>
            </a:p>
            <a:p>
              <a:pPr algn="l" marL="539753" indent="-269876" lvl="1">
                <a:lnSpc>
                  <a:spcPts val="3000"/>
                </a:lnSpc>
                <a:buFont typeface="Arial"/>
                <a:buChar char="•"/>
              </a:pPr>
              <a:r>
                <a:rPr lang="en-US" sz="2500">
                  <a:solidFill>
                    <a:srgbClr val="33123B"/>
                  </a:solidFill>
                  <a:latin typeface="Assistant Regular"/>
                  <a:ea typeface="Assistant Regular"/>
                  <a:cs typeface="Assistant Regular"/>
                  <a:sym typeface="Assistant Regular"/>
                </a:rPr>
                <a:t> Multiple routes can be managed by the same delivery agent, especially across different dates.</a:t>
              </a:r>
            </a:p>
            <a:p>
              <a:pPr algn="l">
                <a:lnSpc>
                  <a:spcPts val="3000"/>
                </a:lnSpc>
              </a:pPr>
            </a:p>
          </p:txBody>
        </p:sp>
        <p:sp>
          <p:nvSpPr>
            <p:cNvPr name="TextBox 10" id="10"/>
            <p:cNvSpPr txBox="true"/>
            <p:nvPr/>
          </p:nvSpPr>
          <p:spPr>
            <a:xfrm rot="0">
              <a:off x="0" y="-9525"/>
              <a:ext cx="6360205" cy="715805"/>
            </a:xfrm>
            <a:prstGeom prst="rect">
              <a:avLst/>
            </a:prstGeom>
          </p:spPr>
          <p:txBody>
            <a:bodyPr anchor="t" rtlCol="false" tIns="0" lIns="0" bIns="0" rIns="0">
              <a:spAutoFit/>
            </a:bodyPr>
            <a:lstStyle/>
            <a:p>
              <a:pPr algn="l">
                <a:lnSpc>
                  <a:spcPts val="4200"/>
                </a:lnSpc>
              </a:pPr>
              <a:r>
                <a:rPr lang="en-US" sz="3500">
                  <a:solidFill>
                    <a:srgbClr val="8D0A75"/>
                  </a:solidFill>
                  <a:latin typeface="Heebo Black"/>
                  <a:ea typeface="Heebo Black"/>
                  <a:cs typeface="Heebo Black"/>
                  <a:sym typeface="Heebo Black"/>
                </a:rPr>
                <a:t>M</a:t>
              </a:r>
              <a:r>
                <a:rPr lang="en-US" sz="3500">
                  <a:solidFill>
                    <a:srgbClr val="8D0A75"/>
                  </a:solidFill>
                  <a:latin typeface="Heebo Black"/>
                  <a:ea typeface="Heebo Black"/>
                  <a:cs typeface="Heebo Black"/>
                  <a:sym typeface="Heebo Black"/>
                </a:rPr>
                <a:t>any : 1 (M:1)</a:t>
              </a:r>
            </a:p>
          </p:txBody>
        </p:sp>
      </p:grpSp>
      <p:sp>
        <p:nvSpPr>
          <p:cNvPr name="Freeform 11" id="11"/>
          <p:cNvSpPr/>
          <p:nvPr/>
        </p:nvSpPr>
        <p:spPr>
          <a:xfrm flipH="false" flipV="false" rot="0">
            <a:off x="16355775" y="8640169"/>
            <a:ext cx="2459432" cy="2287272"/>
          </a:xfrm>
          <a:custGeom>
            <a:avLst/>
            <a:gdLst/>
            <a:ahLst/>
            <a:cxnLst/>
            <a:rect r="r" b="b" t="t" l="l"/>
            <a:pathLst>
              <a:path h="2287272" w="2459432">
                <a:moveTo>
                  <a:pt x="0" y="0"/>
                </a:moveTo>
                <a:lnTo>
                  <a:pt x="2459431" y="0"/>
                </a:lnTo>
                <a:lnTo>
                  <a:pt x="2459431"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6792605" y="5730151"/>
            <a:ext cx="1304761" cy="1236262"/>
          </a:xfrm>
          <a:custGeom>
            <a:avLst/>
            <a:gdLst/>
            <a:ahLst/>
            <a:cxnLst/>
            <a:rect r="r" b="b" t="t" l="l"/>
            <a:pathLst>
              <a:path h="1236262" w="1304761">
                <a:moveTo>
                  <a:pt x="0" y="0"/>
                </a:moveTo>
                <a:lnTo>
                  <a:pt x="1304762" y="0"/>
                </a:lnTo>
                <a:lnTo>
                  <a:pt x="1304762" y="1236262"/>
                </a:lnTo>
                <a:lnTo>
                  <a:pt x="0" y="1236262"/>
                </a:lnTo>
                <a:lnTo>
                  <a:pt x="0" y="0"/>
                </a:lnTo>
                <a:close/>
              </a:path>
            </a:pathLst>
          </a:custGeom>
          <a:blipFill>
            <a:blip r:embed="rId4"/>
            <a:stretch>
              <a:fillRect l="0" t="0" r="0" b="0"/>
            </a:stretch>
          </a:blipFill>
        </p:spPr>
      </p:sp>
      <p:sp>
        <p:nvSpPr>
          <p:cNvPr name="Freeform 13" id="13"/>
          <p:cNvSpPr/>
          <p:nvPr/>
        </p:nvSpPr>
        <p:spPr>
          <a:xfrm flipH="false" flipV="false" rot="2126705">
            <a:off x="14974374" y="-596465"/>
            <a:ext cx="3288317" cy="3144454"/>
          </a:xfrm>
          <a:custGeom>
            <a:avLst/>
            <a:gdLst/>
            <a:ahLst/>
            <a:cxnLst/>
            <a:rect r="r" b="b" t="t" l="l"/>
            <a:pathLst>
              <a:path h="3144454" w="3288317">
                <a:moveTo>
                  <a:pt x="0" y="0"/>
                </a:moveTo>
                <a:lnTo>
                  <a:pt x="3288317" y="0"/>
                </a:lnTo>
                <a:lnTo>
                  <a:pt x="3288317" y="3144453"/>
                </a:lnTo>
                <a:lnTo>
                  <a:pt x="0" y="3144453"/>
                </a:lnTo>
                <a:lnTo>
                  <a:pt x="0" y="0"/>
                </a:lnTo>
                <a:close/>
              </a:path>
            </a:pathLst>
          </a:custGeom>
          <a:blipFill>
            <a:blip r:embed="rId5"/>
            <a:stretch>
              <a:fillRect l="0" t="0" r="0" b="0"/>
            </a:stretch>
          </a:blipFill>
        </p:spPr>
      </p:sp>
      <p:sp>
        <p:nvSpPr>
          <p:cNvPr name="TextBox 14" id="14"/>
          <p:cNvSpPr txBox="true"/>
          <p:nvPr/>
        </p:nvSpPr>
        <p:spPr>
          <a:xfrm rot="0">
            <a:off x="16138627" y="1058608"/>
            <a:ext cx="1025423" cy="713215"/>
          </a:xfrm>
          <a:prstGeom prst="rect">
            <a:avLst/>
          </a:prstGeom>
        </p:spPr>
        <p:txBody>
          <a:bodyPr anchor="t" rtlCol="false" tIns="0" lIns="0" bIns="0" rIns="0">
            <a:spAutoFit/>
          </a:bodyPr>
          <a:lstStyle/>
          <a:p>
            <a:pPr algn="r">
              <a:lnSpc>
                <a:spcPts val="5500"/>
              </a:lnSpc>
            </a:pPr>
            <a:r>
              <a:rPr lang="en-US" sz="5000" b="true">
                <a:solidFill>
                  <a:srgbClr val="FFFFFF"/>
                </a:solidFill>
                <a:latin typeface="Heebo Black"/>
                <a:ea typeface="Heebo Black"/>
                <a:cs typeface="Heebo Black"/>
                <a:sym typeface="Heebo Black"/>
              </a:rPr>
              <a:t>14</a:t>
            </a:r>
          </a:p>
        </p:txBody>
      </p:sp>
      <p:sp>
        <p:nvSpPr>
          <p:cNvPr name="TextBox 15" id="15"/>
          <p:cNvSpPr txBox="true"/>
          <p:nvPr/>
        </p:nvSpPr>
        <p:spPr>
          <a:xfrm rot="0">
            <a:off x="5235743" y="182305"/>
            <a:ext cx="7298383" cy="1704980"/>
          </a:xfrm>
          <a:prstGeom prst="rect">
            <a:avLst/>
          </a:prstGeom>
        </p:spPr>
        <p:txBody>
          <a:bodyPr anchor="t" rtlCol="false" tIns="0" lIns="0" bIns="0" rIns="0">
            <a:spAutoFit/>
          </a:bodyPr>
          <a:lstStyle/>
          <a:p>
            <a:pPr algn="r">
              <a:lnSpc>
                <a:spcPts val="6600"/>
              </a:lnSpc>
            </a:pPr>
            <a:r>
              <a:rPr lang="en-US" sz="6000">
                <a:solidFill>
                  <a:srgbClr val="8D0A75"/>
                </a:solidFill>
                <a:latin typeface="Heebo Black"/>
                <a:ea typeface="Heebo Black"/>
                <a:cs typeface="Heebo Black"/>
                <a:sym typeface="Heebo Black"/>
              </a:rPr>
              <a:t>Key Relationships Between Entities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0">
            <a:off x="-766888" y="10287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2828" y="3637905"/>
            <a:ext cx="9968646" cy="2101856"/>
          </a:xfrm>
          <a:prstGeom prst="rect">
            <a:avLst/>
          </a:prstGeom>
        </p:spPr>
        <p:txBody>
          <a:bodyPr anchor="t" rtlCol="false" tIns="0" lIns="0" bIns="0" rIns="0">
            <a:spAutoFit/>
          </a:bodyPr>
          <a:lstStyle/>
          <a:p>
            <a:pPr algn="l">
              <a:lnSpc>
                <a:spcPts val="5500"/>
              </a:lnSpc>
            </a:pPr>
            <a:r>
              <a:rPr lang="en-US" sz="5000" b="true">
                <a:solidFill>
                  <a:srgbClr val="FFFFFF"/>
                </a:solidFill>
                <a:latin typeface="Heebo Black"/>
                <a:ea typeface="Heebo Black"/>
                <a:cs typeface="Heebo Black"/>
                <a:sym typeface="Heebo Black"/>
              </a:rPr>
              <a:t>Constraints Applied in the Database</a:t>
            </a:r>
          </a:p>
          <a:p>
            <a:pPr algn="l">
              <a:lnSpc>
                <a:spcPts val="5500"/>
              </a:lnSpc>
            </a:pPr>
          </a:p>
        </p:txBody>
      </p:sp>
      <p:sp>
        <p:nvSpPr>
          <p:cNvPr name="Freeform 4" id="4"/>
          <p:cNvSpPr/>
          <p:nvPr/>
        </p:nvSpPr>
        <p:spPr>
          <a:xfrm flipH="false" flipV="false" rot="0">
            <a:off x="3897249" y="8231611"/>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6109722">
            <a:off x="-1332064" y="4856878"/>
            <a:ext cx="6576793" cy="7614232"/>
          </a:xfrm>
          <a:custGeom>
            <a:avLst/>
            <a:gdLst/>
            <a:ahLst/>
            <a:cxnLst/>
            <a:rect r="r" b="b" t="t" l="l"/>
            <a:pathLst>
              <a:path h="7614232" w="6576793">
                <a:moveTo>
                  <a:pt x="0" y="0"/>
                </a:moveTo>
                <a:lnTo>
                  <a:pt x="6576793" y="0"/>
                </a:lnTo>
                <a:lnTo>
                  <a:pt x="6576793" y="7614232"/>
                </a:lnTo>
                <a:lnTo>
                  <a:pt x="0" y="7614232"/>
                </a:lnTo>
                <a:lnTo>
                  <a:pt x="0" y="0"/>
                </a:lnTo>
                <a:close/>
              </a:path>
            </a:pathLst>
          </a:custGeom>
          <a:blipFill>
            <a:blip r:embed="rId4"/>
            <a:stretch>
              <a:fillRect l="0" t="0" r="0" b="0"/>
            </a:stretch>
          </a:blipFill>
        </p:spPr>
      </p:sp>
      <p:sp>
        <p:nvSpPr>
          <p:cNvPr name="Freeform 6" id="6"/>
          <p:cNvSpPr/>
          <p:nvPr/>
        </p:nvSpPr>
        <p:spPr>
          <a:xfrm flipH="false" flipV="false" rot="2126705">
            <a:off x="14707674" y="-577415"/>
            <a:ext cx="3288317" cy="3144454"/>
          </a:xfrm>
          <a:custGeom>
            <a:avLst/>
            <a:gdLst/>
            <a:ahLst/>
            <a:cxnLst/>
            <a:rect r="r" b="b" t="t" l="l"/>
            <a:pathLst>
              <a:path h="3144454" w="3288317">
                <a:moveTo>
                  <a:pt x="0" y="0"/>
                </a:moveTo>
                <a:lnTo>
                  <a:pt x="3288317" y="0"/>
                </a:lnTo>
                <a:lnTo>
                  <a:pt x="3288317" y="3144453"/>
                </a:lnTo>
                <a:lnTo>
                  <a:pt x="0" y="3144453"/>
                </a:lnTo>
                <a:lnTo>
                  <a:pt x="0" y="0"/>
                </a:lnTo>
                <a:close/>
              </a:path>
            </a:pathLst>
          </a:custGeom>
          <a:blipFill>
            <a:blip r:embed="rId5"/>
            <a:stretch>
              <a:fillRect l="0" t="0" r="0" b="0"/>
            </a:stretch>
          </a:blipFill>
        </p:spPr>
      </p:sp>
      <p:sp>
        <p:nvSpPr>
          <p:cNvPr name="TextBox 7" id="7"/>
          <p:cNvSpPr txBox="true"/>
          <p:nvPr/>
        </p:nvSpPr>
        <p:spPr>
          <a:xfrm rot="0">
            <a:off x="16021326" y="1153858"/>
            <a:ext cx="876024" cy="713215"/>
          </a:xfrm>
          <a:prstGeom prst="rect">
            <a:avLst/>
          </a:prstGeom>
        </p:spPr>
        <p:txBody>
          <a:bodyPr anchor="t" rtlCol="false" tIns="0" lIns="0" bIns="0" rIns="0">
            <a:spAutoFit/>
          </a:bodyPr>
          <a:lstStyle/>
          <a:p>
            <a:pPr algn="r">
              <a:lnSpc>
                <a:spcPts val="5500"/>
              </a:lnSpc>
            </a:pPr>
            <a:r>
              <a:rPr lang="en-US" sz="5000" b="true">
                <a:solidFill>
                  <a:srgbClr val="FFFFFF"/>
                </a:solidFill>
                <a:latin typeface="Heebo Black"/>
                <a:ea typeface="Heebo Black"/>
                <a:cs typeface="Heebo Black"/>
                <a:sym typeface="Heebo Black"/>
              </a:rPr>
              <a:t>15</a:t>
            </a:r>
          </a:p>
        </p:txBody>
      </p:sp>
      <p:sp>
        <p:nvSpPr>
          <p:cNvPr name="TextBox 8" id="8"/>
          <p:cNvSpPr txBox="true"/>
          <p:nvPr/>
        </p:nvSpPr>
        <p:spPr>
          <a:xfrm rot="0">
            <a:off x="8262510" y="1477127"/>
            <a:ext cx="7758816" cy="8239125"/>
          </a:xfrm>
          <a:prstGeom prst="rect">
            <a:avLst/>
          </a:prstGeom>
        </p:spPr>
        <p:txBody>
          <a:bodyPr anchor="t" rtlCol="false" tIns="0" lIns="0" bIns="0" rIns="0">
            <a:spAutoFit/>
          </a:bodyPr>
          <a:lstStyle/>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NOT NULL:</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Applied to essential fields like CustomerID, OrderDate, PaymentID, and TrackingNumber to ensure no important data is left blank.</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UNIQUE:</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Applied to TrackingNumber in the Package entity to prevent duplication of package tracking IDs.</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CHECK:</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Used in the Feedback entity to validate ratings:</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CHECK (Rating BETWEEN 1 AND 5)</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DEFAULT:</a:t>
            </a:r>
          </a:p>
          <a:p>
            <a:pPr algn="l"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Fields such as OrderDate, SubmittedOn, and PaymentDate are assigned default values using DEFAULT CURRENT_DATE to auto-populate with the system date.</a:t>
            </a:r>
          </a:p>
          <a:p>
            <a:pPr algn="l">
              <a:lnSpc>
                <a:spcPts val="3600"/>
              </a:lnSpc>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7045804">
            <a:off x="8330164" y="3347907"/>
            <a:ext cx="12375396" cy="14495339"/>
          </a:xfrm>
          <a:custGeom>
            <a:avLst/>
            <a:gdLst/>
            <a:ahLst/>
            <a:cxnLst/>
            <a:rect r="r" b="b" t="t" l="l"/>
            <a:pathLst>
              <a:path h="14495339" w="12375396">
                <a:moveTo>
                  <a:pt x="0" y="0"/>
                </a:moveTo>
                <a:lnTo>
                  <a:pt x="12375395" y="0"/>
                </a:lnTo>
                <a:lnTo>
                  <a:pt x="12375395" y="14495338"/>
                </a:lnTo>
                <a:lnTo>
                  <a:pt x="0" y="14495338"/>
                </a:lnTo>
                <a:lnTo>
                  <a:pt x="0" y="0"/>
                </a:lnTo>
                <a:close/>
              </a:path>
            </a:pathLst>
          </a:custGeom>
          <a:blipFill>
            <a:blip r:embed="rId2"/>
            <a:stretch>
              <a:fillRect l="0" t="0" r="0" b="0"/>
            </a:stretch>
          </a:blipFill>
        </p:spPr>
      </p:sp>
      <p:sp>
        <p:nvSpPr>
          <p:cNvPr name="Freeform 3" id="3"/>
          <p:cNvSpPr/>
          <p:nvPr/>
        </p:nvSpPr>
        <p:spPr>
          <a:xfrm flipH="false" flipV="false" rot="0">
            <a:off x="-1846190" y="-2405382"/>
            <a:ext cx="4685566" cy="5424678"/>
          </a:xfrm>
          <a:custGeom>
            <a:avLst/>
            <a:gdLst/>
            <a:ahLst/>
            <a:cxnLst/>
            <a:rect r="r" b="b" t="t" l="l"/>
            <a:pathLst>
              <a:path h="5424678" w="4685566">
                <a:moveTo>
                  <a:pt x="0" y="0"/>
                </a:moveTo>
                <a:lnTo>
                  <a:pt x="4685566" y="0"/>
                </a:lnTo>
                <a:lnTo>
                  <a:pt x="4685566" y="5424678"/>
                </a:lnTo>
                <a:lnTo>
                  <a:pt x="0" y="5424678"/>
                </a:lnTo>
                <a:lnTo>
                  <a:pt x="0" y="0"/>
                </a:lnTo>
                <a:close/>
              </a:path>
            </a:pathLst>
          </a:custGeom>
          <a:blipFill>
            <a:blip r:embed="rId3"/>
            <a:stretch>
              <a:fillRect l="0" t="0" r="0" b="0"/>
            </a:stretch>
          </a:blipFill>
        </p:spPr>
      </p:sp>
      <p:sp>
        <p:nvSpPr>
          <p:cNvPr name="Freeform 4" id="4"/>
          <p:cNvSpPr/>
          <p:nvPr/>
        </p:nvSpPr>
        <p:spPr>
          <a:xfrm flipH="false" flipV="false" rot="0">
            <a:off x="-733123" y="7706178"/>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854727" y="354582"/>
            <a:ext cx="5823231" cy="1555755"/>
          </a:xfrm>
          <a:prstGeom prst="rect">
            <a:avLst/>
          </a:prstGeom>
        </p:spPr>
        <p:txBody>
          <a:bodyPr anchor="t" rtlCol="false" tIns="0" lIns="0" bIns="0" rIns="0">
            <a:spAutoFit/>
          </a:bodyPr>
          <a:lstStyle/>
          <a:p>
            <a:pPr algn="l">
              <a:lnSpc>
                <a:spcPts val="6600"/>
              </a:lnSpc>
            </a:pPr>
            <a:r>
              <a:rPr lang="en-US" sz="6000" b="true">
                <a:solidFill>
                  <a:srgbClr val="FFFFFF"/>
                </a:solidFill>
                <a:latin typeface="Heebo Black"/>
                <a:ea typeface="Heebo Black"/>
                <a:cs typeface="Heebo Black"/>
                <a:sym typeface="Heebo Black"/>
              </a:rPr>
              <a:t>Normalization</a:t>
            </a:r>
          </a:p>
          <a:p>
            <a:pPr algn="l">
              <a:lnSpc>
                <a:spcPts val="5500"/>
              </a:lnSpc>
            </a:pPr>
          </a:p>
        </p:txBody>
      </p:sp>
      <p:sp>
        <p:nvSpPr>
          <p:cNvPr name="TextBox 6" id="6"/>
          <p:cNvSpPr txBox="true"/>
          <p:nvPr/>
        </p:nvSpPr>
        <p:spPr>
          <a:xfrm rot="0">
            <a:off x="2245577" y="1367486"/>
            <a:ext cx="13308875" cy="9084098"/>
          </a:xfrm>
          <a:prstGeom prst="rect">
            <a:avLst/>
          </a:prstGeom>
        </p:spPr>
        <p:txBody>
          <a:bodyPr anchor="t" rtlCol="false" tIns="0" lIns="0" bIns="0" rIns="0">
            <a:spAutoFit/>
          </a:bodyPr>
          <a:lstStyle/>
          <a:p>
            <a:pPr algn="just">
              <a:lnSpc>
                <a:spcPts val="3114"/>
              </a:lnSpc>
            </a:pPr>
            <a:r>
              <a:rPr lang="en-US" sz="2076">
                <a:solidFill>
                  <a:srgbClr val="FFFFFF"/>
                </a:solidFill>
                <a:latin typeface="Assistant Regular"/>
                <a:ea typeface="Assistant Regular"/>
                <a:cs typeface="Assistant Regular"/>
                <a:sym typeface="Assistant Regular"/>
              </a:rPr>
              <a:t>The data model of the Shipping Management System has been carefully designed to follow the principles of database normalization, ensuring efficient storage, elimination of redundancy, and logical organization of data.</a:t>
            </a:r>
          </a:p>
          <a:p>
            <a:pPr algn="just" marL="448240" indent="-224120" lvl="1">
              <a:lnSpc>
                <a:spcPts val="3114"/>
              </a:lnSpc>
              <a:buFont typeface="Arial"/>
              <a:buChar char="•"/>
            </a:pPr>
            <a:r>
              <a:rPr lang="en-US" b="true" sz="2076">
                <a:solidFill>
                  <a:srgbClr val="FFFFFF"/>
                </a:solidFill>
                <a:latin typeface="Assistant Regular Bold"/>
                <a:ea typeface="Assistant Regular Bold"/>
                <a:cs typeface="Assistant Regular Bold"/>
                <a:sym typeface="Assistant Regular Bold"/>
              </a:rPr>
              <a:t>First Normal Form (1NF)</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All tables have atomic (indivisible) values for each column.</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There are no repeating groups or multivalued fields.</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Example: Each package in the Package table has a single tracking number, description, and weight—no multiple entries in the same field.</a:t>
            </a:r>
          </a:p>
          <a:p>
            <a:pPr algn="just" marL="448240" indent="-224120" lvl="1">
              <a:lnSpc>
                <a:spcPts val="3114"/>
              </a:lnSpc>
              <a:buFont typeface="Arial"/>
              <a:buChar char="•"/>
            </a:pPr>
            <a:r>
              <a:rPr lang="en-US" b="true" sz="2076">
                <a:solidFill>
                  <a:srgbClr val="FFFFFF"/>
                </a:solidFill>
                <a:latin typeface="Assistant Regular Bold"/>
                <a:ea typeface="Assistant Regular Bold"/>
                <a:cs typeface="Assistant Regular Bold"/>
                <a:sym typeface="Assistant Regular Bold"/>
              </a:rPr>
              <a:t>Second Normal Form (2NF)</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All non-key attributes depend entirely on the primary key.</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There are no partial dependencies in any composite keys.</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Example: In the ShippingOrder table, attributes like OrderDate, TotalWeight, and ServiceType depend only on the OrderID, not on just a part of it.</a:t>
            </a:r>
          </a:p>
          <a:p>
            <a:pPr algn="just" marL="448240" indent="-224120" lvl="1">
              <a:lnSpc>
                <a:spcPts val="3114"/>
              </a:lnSpc>
              <a:buFont typeface="Arial"/>
              <a:buChar char="•"/>
            </a:pPr>
            <a:r>
              <a:rPr lang="en-US" b="true" sz="2076">
                <a:solidFill>
                  <a:srgbClr val="FFFFFF"/>
                </a:solidFill>
                <a:latin typeface="Assistant Regular Bold"/>
                <a:ea typeface="Assistant Regular Bold"/>
                <a:cs typeface="Assistant Regular Bold"/>
                <a:sym typeface="Assistant Regular Bold"/>
              </a:rPr>
              <a:t>Third Normal Form (3NF)</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There are no transitive dependencies (i.e., no field is dependent on another non-key field).</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All attributes are directly dependent on the primary key and nothing else.</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Example: In the Customer table, FullName, Phone, and Email all depend solely on CustomerID. No attribute depends on another non-key attribute.</a:t>
            </a:r>
          </a:p>
          <a:p>
            <a:pPr algn="just" marL="448240" indent="-224120" lvl="1">
              <a:lnSpc>
                <a:spcPts val="3114"/>
              </a:lnSpc>
              <a:buFont typeface="Arial"/>
              <a:buChar char="•"/>
            </a:pPr>
            <a:r>
              <a:rPr lang="en-US" b="true" sz="2076">
                <a:solidFill>
                  <a:srgbClr val="FFFFFF"/>
                </a:solidFill>
                <a:latin typeface="Assistant Regular Bold"/>
                <a:ea typeface="Assistant Regular Bold"/>
                <a:cs typeface="Assistant Regular Bold"/>
                <a:sym typeface="Assistant Regular Bold"/>
              </a:rPr>
              <a:t>Normalization Actions Taken</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Feedback was separated from ShippingOrder into its own table to avoid mixing feedback data with operational data.</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Payment details were isolated into the Payment entity to maintain financial data integrity.</a:t>
            </a:r>
          </a:p>
          <a:p>
            <a:pPr algn="just" marL="448240" indent="-224120" lvl="1">
              <a:lnSpc>
                <a:spcPts val="3114"/>
              </a:lnSpc>
              <a:buFont typeface="Arial"/>
              <a:buChar char="•"/>
            </a:pPr>
            <a:r>
              <a:rPr lang="en-US" sz="2076">
                <a:solidFill>
                  <a:srgbClr val="FFFFFF"/>
                </a:solidFill>
                <a:latin typeface="Assistant Regular"/>
                <a:ea typeface="Assistant Regular"/>
                <a:cs typeface="Assistant Regular"/>
                <a:sym typeface="Assistant Regular"/>
              </a:rPr>
              <a:t>Delivery status updates were normalized into a separate DeliveryStatus table to track multiple statuses over time instead of storing status history in the ShippingOrder table.</a:t>
            </a:r>
          </a:p>
          <a:p>
            <a:pPr algn="just" marL="448240" indent="-224120" lvl="1">
              <a:lnSpc>
                <a:spcPts val="3114"/>
              </a:lnSpc>
              <a:buFont typeface="Arial"/>
              <a:buChar char="•"/>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7045804">
            <a:off x="-6187698" y="3661614"/>
            <a:ext cx="12375396" cy="14495339"/>
          </a:xfrm>
          <a:custGeom>
            <a:avLst/>
            <a:gdLst/>
            <a:ahLst/>
            <a:cxnLst/>
            <a:rect r="r" b="b" t="t" l="l"/>
            <a:pathLst>
              <a:path h="14495339" w="12375396">
                <a:moveTo>
                  <a:pt x="0" y="0"/>
                </a:moveTo>
                <a:lnTo>
                  <a:pt x="12375396" y="0"/>
                </a:lnTo>
                <a:lnTo>
                  <a:pt x="12375396" y="14495338"/>
                </a:lnTo>
                <a:lnTo>
                  <a:pt x="0" y="14495338"/>
                </a:lnTo>
                <a:lnTo>
                  <a:pt x="0" y="0"/>
                </a:lnTo>
                <a:close/>
              </a:path>
            </a:pathLst>
          </a:custGeom>
          <a:blipFill>
            <a:blip r:embed="rId2"/>
            <a:stretch>
              <a:fillRect l="0" t="0" r="0" b="0"/>
            </a:stretch>
          </a:blipFill>
        </p:spPr>
      </p:sp>
      <p:sp>
        <p:nvSpPr>
          <p:cNvPr name="TextBox 3" id="3"/>
          <p:cNvSpPr txBox="true"/>
          <p:nvPr/>
        </p:nvSpPr>
        <p:spPr>
          <a:xfrm rot="0">
            <a:off x="3145891" y="1200651"/>
            <a:ext cx="13308875" cy="7142755"/>
          </a:xfrm>
          <a:prstGeom prst="rect">
            <a:avLst/>
          </a:prstGeom>
        </p:spPr>
        <p:txBody>
          <a:bodyPr anchor="t" rtlCol="false" tIns="0" lIns="0" bIns="0" rIns="0">
            <a:spAutoFit/>
          </a:bodyPr>
          <a:lstStyle/>
          <a:p>
            <a:pPr algn="just">
              <a:lnSpc>
                <a:spcPts val="6114"/>
              </a:lnSpc>
            </a:pPr>
            <a:r>
              <a:rPr lang="en-US" sz="4076" b="true">
                <a:solidFill>
                  <a:srgbClr val="FFFFFF"/>
                </a:solidFill>
                <a:latin typeface="Assistant Regular Bold"/>
                <a:ea typeface="Assistant Regular Bold"/>
                <a:cs typeface="Assistant Regular Bold"/>
                <a:sym typeface="Assistant Regular Bold"/>
              </a:rPr>
              <a:t>Summary of Phase III – Logical Model Design</a:t>
            </a:r>
          </a:p>
          <a:p>
            <a:pPr algn="just">
              <a:lnSpc>
                <a:spcPts val="6114"/>
              </a:lnSpc>
            </a:pP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A comprehensive Entity-Relationship Diag</a:t>
            </a:r>
            <a:r>
              <a:rPr lang="en-US" sz="2476">
                <a:solidFill>
                  <a:srgbClr val="FFFFFF"/>
                </a:solidFill>
                <a:latin typeface="Assistant Regular"/>
                <a:ea typeface="Assistant Regular"/>
                <a:cs typeface="Assistant Regular"/>
                <a:sym typeface="Assistant Regular"/>
              </a:rPr>
              <a:t>ram (</a:t>
            </a:r>
            <a:r>
              <a:rPr lang="en-US" sz="2476">
                <a:solidFill>
                  <a:srgbClr val="FFFFFF"/>
                </a:solidFill>
                <a:latin typeface="Assistant Regular"/>
                <a:ea typeface="Assistant Regular"/>
                <a:cs typeface="Assistant Regular"/>
                <a:sym typeface="Assistant Regular"/>
              </a:rPr>
              <a:t>ERD</a:t>
            </a:r>
            <a:r>
              <a:rPr lang="en-US" sz="2476">
                <a:solidFill>
                  <a:srgbClr val="FFFFFF"/>
                </a:solidFill>
                <a:latin typeface="Assistant Regular"/>
                <a:ea typeface="Assistant Regular"/>
                <a:cs typeface="Assistant Regular"/>
                <a:sym typeface="Assistant Regular"/>
              </a:rPr>
              <a:t>)</a:t>
            </a:r>
            <a:r>
              <a:rPr lang="en-US" sz="2476">
                <a:solidFill>
                  <a:srgbClr val="FFFFFF"/>
                </a:solidFill>
                <a:latin typeface="Assistant Regular"/>
                <a:ea typeface="Assistant Regular"/>
                <a:cs typeface="Assistant Regular"/>
                <a:sym typeface="Assistant Regular"/>
              </a:rPr>
              <a:t> was developed to represent the data structure of the Shipping Management System.</a:t>
            </a: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All relevant entities—such as Customer, ShippingOrder, Package, Warehouse, DeliveryPersonnel, Payment, and Feedback—were identified and documented with clear attributes.</a:t>
            </a: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P</a:t>
            </a:r>
            <a:r>
              <a:rPr lang="en-US" sz="2476">
                <a:solidFill>
                  <a:srgbClr val="FFFFFF"/>
                </a:solidFill>
                <a:latin typeface="Assistant Regular"/>
                <a:ea typeface="Assistant Regular"/>
                <a:cs typeface="Assistant Regular"/>
                <a:sym typeface="Assistant Regular"/>
              </a:rPr>
              <a:t>r</a:t>
            </a:r>
            <a:r>
              <a:rPr lang="en-US" sz="2476">
                <a:solidFill>
                  <a:srgbClr val="FFFFFF"/>
                </a:solidFill>
                <a:latin typeface="Assistant Regular"/>
                <a:ea typeface="Assistant Regular"/>
                <a:cs typeface="Assistant Regular"/>
                <a:sym typeface="Assistant Regular"/>
              </a:rPr>
              <a:t>i</a:t>
            </a:r>
            <a:r>
              <a:rPr lang="en-US" sz="2476">
                <a:solidFill>
                  <a:srgbClr val="FFFFFF"/>
                </a:solidFill>
                <a:latin typeface="Assistant Regular"/>
                <a:ea typeface="Assistant Regular"/>
                <a:cs typeface="Assistant Regular"/>
                <a:sym typeface="Assistant Regular"/>
              </a:rPr>
              <a:t>mar</a:t>
            </a:r>
            <a:r>
              <a:rPr lang="en-US" sz="2476">
                <a:solidFill>
                  <a:srgbClr val="FFFFFF"/>
                </a:solidFill>
                <a:latin typeface="Assistant Regular"/>
                <a:ea typeface="Assistant Regular"/>
                <a:cs typeface="Assistant Regular"/>
                <a:sym typeface="Assistant Regular"/>
              </a:rPr>
              <a:t>y</a:t>
            </a:r>
            <a:r>
              <a:rPr lang="en-US" sz="2476">
                <a:solidFill>
                  <a:srgbClr val="FFFFFF"/>
                </a:solidFill>
                <a:latin typeface="Assistant Regular"/>
                <a:ea typeface="Assistant Regular"/>
                <a:cs typeface="Assistant Regular"/>
                <a:sym typeface="Assistant Regular"/>
              </a:rPr>
              <a:t> </a:t>
            </a:r>
            <a:r>
              <a:rPr lang="en-US" sz="2476">
                <a:solidFill>
                  <a:srgbClr val="FFFFFF"/>
                </a:solidFill>
                <a:latin typeface="Assistant Regular"/>
                <a:ea typeface="Assistant Regular"/>
                <a:cs typeface="Assistant Regular"/>
                <a:sym typeface="Assistant Regular"/>
              </a:rPr>
              <a:t>keys and foreign keys were defined to establish relationships between entities, ensuring referential integrity.</a:t>
            </a: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Important constraints (NOT NULL, UNIQUE, CHECK, DEFAULT) were applied to enforce business rules and data accu</a:t>
            </a:r>
            <a:r>
              <a:rPr lang="en-US" sz="2476">
                <a:solidFill>
                  <a:srgbClr val="FFFFFF"/>
                </a:solidFill>
                <a:latin typeface="Assistant Regular"/>
                <a:ea typeface="Assistant Regular"/>
                <a:cs typeface="Assistant Regular"/>
                <a:sym typeface="Assistant Regular"/>
              </a:rPr>
              <a:t>rac</a:t>
            </a:r>
            <a:r>
              <a:rPr lang="en-US" sz="2476">
                <a:solidFill>
                  <a:srgbClr val="FFFFFF"/>
                </a:solidFill>
                <a:latin typeface="Assistant Regular"/>
                <a:ea typeface="Assistant Regular"/>
                <a:cs typeface="Assistant Regular"/>
                <a:sym typeface="Assistant Regular"/>
              </a:rPr>
              <a:t>y.</a:t>
            </a: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T</a:t>
            </a:r>
            <a:r>
              <a:rPr lang="en-US" sz="2476">
                <a:solidFill>
                  <a:srgbClr val="FFFFFF"/>
                </a:solidFill>
                <a:latin typeface="Assistant Regular"/>
                <a:ea typeface="Assistant Regular"/>
                <a:cs typeface="Assistant Regular"/>
                <a:sym typeface="Assistant Regular"/>
              </a:rPr>
              <a:t>h</a:t>
            </a:r>
            <a:r>
              <a:rPr lang="en-US" sz="2476">
                <a:solidFill>
                  <a:srgbClr val="FFFFFF"/>
                </a:solidFill>
                <a:latin typeface="Assistant Regular"/>
                <a:ea typeface="Assistant Regular"/>
                <a:cs typeface="Assistant Regular"/>
                <a:sym typeface="Assistant Regular"/>
              </a:rPr>
              <a:t>e</a:t>
            </a:r>
            <a:r>
              <a:rPr lang="en-US" sz="2476">
                <a:solidFill>
                  <a:srgbClr val="FFFFFF"/>
                </a:solidFill>
                <a:latin typeface="Assistant Regular"/>
                <a:ea typeface="Assistant Regular"/>
                <a:cs typeface="Assistant Regular"/>
                <a:sym typeface="Assistant Regular"/>
              </a:rPr>
              <a:t> model adheres to Third Normal Form (3NF), ensuring that data is logically structured, redundant-free, and easy to maintain.</a:t>
            </a:r>
          </a:p>
          <a:p>
            <a:pPr algn="just" marL="534599" indent="-267299" lvl="1">
              <a:lnSpc>
                <a:spcPts val="3714"/>
              </a:lnSpc>
              <a:buFont typeface="Arial"/>
              <a:buChar char="•"/>
            </a:pPr>
            <a:r>
              <a:rPr lang="en-US" sz="2476">
                <a:solidFill>
                  <a:srgbClr val="FFFFFF"/>
                </a:solidFill>
                <a:latin typeface="Assistant Regular"/>
                <a:ea typeface="Assistant Regular"/>
                <a:cs typeface="Assistant Regular"/>
                <a:sym typeface="Assistant Regular"/>
              </a:rPr>
              <a:t>The design was evaluated against real-world data scenarios, including multi-package orders, delivery status updates, optional feedback, and route assignment.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9672581">
            <a:off x="-1097917" y="5816880"/>
            <a:ext cx="5580921" cy="6536950"/>
          </a:xfrm>
          <a:custGeom>
            <a:avLst/>
            <a:gdLst/>
            <a:ahLst/>
            <a:cxnLst/>
            <a:rect r="r" b="b" t="t" l="l"/>
            <a:pathLst>
              <a:path h="6536950" w="5580921">
                <a:moveTo>
                  <a:pt x="0" y="0"/>
                </a:moveTo>
                <a:lnTo>
                  <a:pt x="5580922" y="0"/>
                </a:lnTo>
                <a:lnTo>
                  <a:pt x="5580922" y="6536951"/>
                </a:lnTo>
                <a:lnTo>
                  <a:pt x="0" y="6536951"/>
                </a:lnTo>
                <a:lnTo>
                  <a:pt x="0" y="0"/>
                </a:lnTo>
                <a:close/>
              </a:path>
            </a:pathLst>
          </a:custGeom>
          <a:blipFill>
            <a:blip r:embed="rId2"/>
            <a:stretch>
              <a:fillRect l="0" t="0" r="0" b="0"/>
            </a:stretch>
          </a:blipFill>
        </p:spPr>
      </p:sp>
      <p:sp>
        <p:nvSpPr>
          <p:cNvPr name="Freeform 3" id="3"/>
          <p:cNvSpPr/>
          <p:nvPr/>
        </p:nvSpPr>
        <p:spPr>
          <a:xfrm flipH="false" flipV="false" rot="0">
            <a:off x="3277029" y="6956507"/>
            <a:ext cx="1304761" cy="1236262"/>
          </a:xfrm>
          <a:custGeom>
            <a:avLst/>
            <a:gdLst/>
            <a:ahLst/>
            <a:cxnLst/>
            <a:rect r="r" b="b" t="t" l="l"/>
            <a:pathLst>
              <a:path h="1236262" w="1304761">
                <a:moveTo>
                  <a:pt x="0" y="0"/>
                </a:moveTo>
                <a:lnTo>
                  <a:pt x="1304761" y="0"/>
                </a:lnTo>
                <a:lnTo>
                  <a:pt x="1304761" y="1236261"/>
                </a:lnTo>
                <a:lnTo>
                  <a:pt x="0" y="1236261"/>
                </a:lnTo>
                <a:lnTo>
                  <a:pt x="0" y="0"/>
                </a:lnTo>
                <a:close/>
              </a:path>
            </a:pathLst>
          </a:custGeom>
          <a:blipFill>
            <a:blip r:embed="rId3"/>
            <a:stretch>
              <a:fillRect l="0" t="0" r="0" b="0"/>
            </a:stretch>
          </a:blipFill>
        </p:spPr>
      </p:sp>
      <p:sp>
        <p:nvSpPr>
          <p:cNvPr name="Freeform 4" id="4"/>
          <p:cNvSpPr/>
          <p:nvPr/>
        </p:nvSpPr>
        <p:spPr>
          <a:xfrm flipH="false" flipV="false" rot="0">
            <a:off x="-766888" y="10287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4966705" y="498902"/>
            <a:ext cx="7812392" cy="1245236"/>
          </a:xfrm>
          <a:prstGeom prst="rect">
            <a:avLst/>
          </a:prstGeom>
        </p:spPr>
        <p:txBody>
          <a:bodyPr anchor="t" rtlCol="false" tIns="0" lIns="0" bIns="0" rIns="0">
            <a:spAutoFit/>
          </a:bodyPr>
          <a:lstStyle/>
          <a:p>
            <a:pPr algn="l">
              <a:lnSpc>
                <a:spcPts val="9680"/>
              </a:lnSpc>
            </a:pPr>
            <a:r>
              <a:rPr lang="en-US" sz="8800" b="true">
                <a:solidFill>
                  <a:srgbClr val="8D0A75"/>
                </a:solidFill>
                <a:latin typeface="Heebo Black"/>
                <a:ea typeface="Heebo Black"/>
                <a:cs typeface="Heebo Black"/>
                <a:sym typeface="Heebo Black"/>
              </a:rPr>
              <a:t>Introduction</a:t>
            </a:r>
          </a:p>
        </p:txBody>
      </p:sp>
      <p:sp>
        <p:nvSpPr>
          <p:cNvPr name="TextBox 6" id="6"/>
          <p:cNvSpPr txBox="true"/>
          <p:nvPr/>
        </p:nvSpPr>
        <p:spPr>
          <a:xfrm rot="0">
            <a:off x="2751828" y="2498807"/>
            <a:ext cx="14507472" cy="4457700"/>
          </a:xfrm>
          <a:prstGeom prst="rect">
            <a:avLst/>
          </a:prstGeom>
        </p:spPr>
        <p:txBody>
          <a:bodyPr anchor="t" rtlCol="false" tIns="0" lIns="0" bIns="0" rIns="0">
            <a:spAutoFit/>
          </a:bodyPr>
          <a:lstStyle/>
          <a:p>
            <a:pPr algn="just">
              <a:lnSpc>
                <a:spcPts val="2760"/>
              </a:lnSpc>
            </a:pPr>
            <a:r>
              <a:rPr lang="en-US" sz="2300">
                <a:solidFill>
                  <a:srgbClr val="33123B"/>
                </a:solidFill>
                <a:latin typeface="Assistant Regular"/>
                <a:ea typeface="Assistant Regular"/>
                <a:cs typeface="Assistant Regular"/>
                <a:sym typeface="Assistant Regular"/>
              </a:rPr>
              <a:t>The logical data model for the Shipping Management System provides a structured representation of how data is organized and related within the system. It translates the real-world business processes defined in Phase II into formal entities, attributes, and relationships. This model ensures the system can effectively handle key functions such as customer order placement, warehouse operations, delivery routing, and feedback collection. By defining data elements like primary keys, foreign keys, and constraints (e.g., NOT NULL, CHECK), the model enforces business rules and supports data consistency across the platform.</a:t>
            </a:r>
          </a:p>
          <a:p>
            <a:pPr algn="just">
              <a:lnSpc>
                <a:spcPts val="2760"/>
              </a:lnSpc>
            </a:pPr>
          </a:p>
          <a:p>
            <a:pPr algn="just">
              <a:lnSpc>
                <a:spcPts val="2760"/>
              </a:lnSpc>
            </a:pPr>
            <a:r>
              <a:rPr lang="en-US" sz="2300">
                <a:solidFill>
                  <a:srgbClr val="33123B"/>
                </a:solidFill>
                <a:latin typeface="Assistant Regular"/>
                <a:ea typeface="Assistant Regular"/>
                <a:cs typeface="Assistant Regular"/>
                <a:sym typeface="Assistant Regular"/>
              </a:rPr>
              <a:t>The model has been designed following the principles of database normalization up to the Third Normal Form (3NF), ensuring that data is logically organized, free from redundancy, and easily maintainable. It supports real-time operational needs and prepares the system for scalable, reliable implementation in Oracle Database during the next project phase. This logical foundation is critical for enabling accurate data analysis, performance monitoring, and decision support—key pillars of any Management Information System (MIS).</a:t>
            </a:r>
          </a:p>
          <a:p>
            <a:pPr algn="just">
              <a:lnSpc>
                <a:spcPts val="2760"/>
              </a:lnSpc>
            </a:pPr>
          </a:p>
        </p:txBody>
      </p:sp>
      <p:sp>
        <p:nvSpPr>
          <p:cNvPr name="Freeform 7" id="7"/>
          <p:cNvSpPr/>
          <p:nvPr/>
        </p:nvSpPr>
        <p:spPr>
          <a:xfrm flipH="false" flipV="false" rot="2126705">
            <a:off x="15404344" y="-1280550"/>
            <a:ext cx="3288317" cy="3144454"/>
          </a:xfrm>
          <a:custGeom>
            <a:avLst/>
            <a:gdLst/>
            <a:ahLst/>
            <a:cxnLst/>
            <a:rect r="r" b="b" t="t" l="l"/>
            <a:pathLst>
              <a:path h="3144454" w="3288317">
                <a:moveTo>
                  <a:pt x="0" y="0"/>
                </a:moveTo>
                <a:lnTo>
                  <a:pt x="3288318" y="0"/>
                </a:lnTo>
                <a:lnTo>
                  <a:pt x="3288318" y="3144453"/>
                </a:lnTo>
                <a:lnTo>
                  <a:pt x="0" y="3144453"/>
                </a:lnTo>
                <a:lnTo>
                  <a:pt x="0" y="0"/>
                </a:lnTo>
                <a:close/>
              </a:path>
            </a:pathLst>
          </a:custGeom>
          <a:blipFill>
            <a:blip r:embed="rId6"/>
            <a:stretch>
              <a:fillRect l="0" t="0" r="0" b="0"/>
            </a:stretch>
          </a:blipFill>
        </p:spPr>
      </p:sp>
      <p:sp>
        <p:nvSpPr>
          <p:cNvPr name="TextBox 8" id="8"/>
          <p:cNvSpPr txBox="true"/>
          <p:nvPr/>
        </p:nvSpPr>
        <p:spPr>
          <a:xfrm rot="0">
            <a:off x="16233877" y="1058608"/>
            <a:ext cx="1025423" cy="713215"/>
          </a:xfrm>
          <a:prstGeom prst="rect">
            <a:avLst/>
          </a:prstGeom>
        </p:spPr>
        <p:txBody>
          <a:bodyPr anchor="t" rtlCol="false" tIns="0" lIns="0" bIns="0" rIns="0">
            <a:spAutoFit/>
          </a:bodyPr>
          <a:lstStyle/>
          <a:p>
            <a:pPr algn="r">
              <a:lnSpc>
                <a:spcPts val="5500"/>
              </a:lnSpc>
            </a:pPr>
            <a:r>
              <a:rPr lang="en-US" sz="5000" b="true">
                <a:solidFill>
                  <a:srgbClr val="FFFFFF"/>
                </a:solidFill>
                <a:latin typeface="Heebo Black"/>
                <a:ea typeface="Heebo Black"/>
                <a:cs typeface="Heebo Black"/>
                <a:sym typeface="Heebo Black"/>
              </a:rPr>
              <a:t>02</a:t>
            </a:r>
          </a:p>
        </p:txBody>
      </p:sp>
      <p:sp>
        <p:nvSpPr>
          <p:cNvPr name="Freeform 9" id="9"/>
          <p:cNvSpPr/>
          <p:nvPr/>
        </p:nvSpPr>
        <p:spPr>
          <a:xfrm flipH="false" flipV="false" rot="0">
            <a:off x="11549380" y="-1258572"/>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6684568" y="8710477"/>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TextBox 2" id="2"/>
          <p:cNvSpPr txBox="true"/>
          <p:nvPr/>
        </p:nvSpPr>
        <p:spPr>
          <a:xfrm rot="0">
            <a:off x="5850588" y="1506564"/>
            <a:ext cx="11738703" cy="1291970"/>
          </a:xfrm>
          <a:prstGeom prst="rect">
            <a:avLst/>
          </a:prstGeom>
        </p:spPr>
        <p:txBody>
          <a:bodyPr anchor="t" rtlCol="false" tIns="0" lIns="0" bIns="0" rIns="0">
            <a:spAutoFit/>
          </a:bodyPr>
          <a:lstStyle/>
          <a:p>
            <a:pPr algn="r">
              <a:lnSpc>
                <a:spcPts val="9900"/>
              </a:lnSpc>
            </a:pPr>
            <a:r>
              <a:rPr lang="en-US" sz="9000" b="true">
                <a:solidFill>
                  <a:srgbClr val="FFFFFF"/>
                </a:solidFill>
                <a:latin typeface="Heebo Black"/>
                <a:ea typeface="Heebo Black"/>
                <a:cs typeface="Heebo Black"/>
                <a:sym typeface="Heebo Black"/>
              </a:rPr>
              <a:t>Logical Model Design </a:t>
            </a:r>
          </a:p>
        </p:txBody>
      </p:sp>
      <p:sp>
        <p:nvSpPr>
          <p:cNvPr name="Freeform 3" id="3"/>
          <p:cNvSpPr/>
          <p:nvPr/>
        </p:nvSpPr>
        <p:spPr>
          <a:xfrm flipH="false" flipV="false" rot="-3836337">
            <a:off x="-1772249" y="-8622118"/>
            <a:ext cx="12375396" cy="14495339"/>
          </a:xfrm>
          <a:custGeom>
            <a:avLst/>
            <a:gdLst/>
            <a:ahLst/>
            <a:cxnLst/>
            <a:rect r="r" b="b" t="t" l="l"/>
            <a:pathLst>
              <a:path h="14495339" w="12375396">
                <a:moveTo>
                  <a:pt x="0" y="0"/>
                </a:moveTo>
                <a:lnTo>
                  <a:pt x="12375396" y="0"/>
                </a:lnTo>
                <a:lnTo>
                  <a:pt x="12375396" y="14495339"/>
                </a:lnTo>
                <a:lnTo>
                  <a:pt x="0" y="14495339"/>
                </a:lnTo>
                <a:lnTo>
                  <a:pt x="0" y="0"/>
                </a:lnTo>
                <a:close/>
              </a:path>
            </a:pathLst>
          </a:custGeom>
          <a:blipFill>
            <a:blip r:embed="rId2"/>
            <a:stretch>
              <a:fillRect l="0" t="0" r="0" b="0"/>
            </a:stretch>
          </a:blipFill>
        </p:spPr>
      </p:sp>
      <p:sp>
        <p:nvSpPr>
          <p:cNvPr name="Freeform 4" id="4"/>
          <p:cNvSpPr/>
          <p:nvPr/>
        </p:nvSpPr>
        <p:spPr>
          <a:xfrm flipH="false" flipV="false" rot="0">
            <a:off x="16671543" y="410569"/>
            <a:ext cx="1304761" cy="1236262"/>
          </a:xfrm>
          <a:custGeom>
            <a:avLst/>
            <a:gdLst/>
            <a:ahLst/>
            <a:cxnLst/>
            <a:rect r="r" b="b" t="t" l="l"/>
            <a:pathLst>
              <a:path h="1236262" w="1304761">
                <a:moveTo>
                  <a:pt x="0" y="0"/>
                </a:moveTo>
                <a:lnTo>
                  <a:pt x="1304761" y="0"/>
                </a:lnTo>
                <a:lnTo>
                  <a:pt x="1304761" y="1236262"/>
                </a:lnTo>
                <a:lnTo>
                  <a:pt x="0" y="1236262"/>
                </a:lnTo>
                <a:lnTo>
                  <a:pt x="0" y="0"/>
                </a:lnTo>
                <a:close/>
              </a:path>
            </a:pathLst>
          </a:custGeom>
          <a:blipFill>
            <a:blip r:embed="rId3"/>
            <a:stretch>
              <a:fillRect l="0" t="0" r="0" b="0"/>
            </a:stretch>
          </a:blipFill>
        </p:spPr>
      </p:sp>
      <p:sp>
        <p:nvSpPr>
          <p:cNvPr name="Freeform 5" id="5"/>
          <p:cNvSpPr/>
          <p:nvPr/>
        </p:nvSpPr>
        <p:spPr>
          <a:xfrm flipH="false" flipV="false" rot="0">
            <a:off x="12714910" y="8986031"/>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3543823"/>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2714910" y="51435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0" y="3171980"/>
            <a:ext cx="13787617" cy="7115020"/>
          </a:xfrm>
          <a:custGeom>
            <a:avLst/>
            <a:gdLst/>
            <a:ahLst/>
            <a:cxnLst/>
            <a:rect r="r" b="b" t="t" l="l"/>
            <a:pathLst>
              <a:path h="7115020" w="13787617">
                <a:moveTo>
                  <a:pt x="0" y="0"/>
                </a:moveTo>
                <a:lnTo>
                  <a:pt x="13787617" y="0"/>
                </a:lnTo>
                <a:lnTo>
                  <a:pt x="13787617" y="7115020"/>
                </a:lnTo>
                <a:lnTo>
                  <a:pt x="0" y="7115020"/>
                </a:lnTo>
                <a:lnTo>
                  <a:pt x="0" y="0"/>
                </a:lnTo>
                <a:close/>
              </a:path>
            </a:pathLst>
          </a:custGeom>
          <a:blipFill>
            <a:blip r:embed="rId6"/>
            <a:stretch>
              <a:fillRect l="0" t="-23135" r="-1149" b="-7536"/>
            </a:stretch>
          </a:blipFill>
        </p:spPr>
      </p:sp>
      <p:sp>
        <p:nvSpPr>
          <p:cNvPr name="TextBox 9" id="9"/>
          <p:cNvSpPr txBox="true"/>
          <p:nvPr/>
        </p:nvSpPr>
        <p:spPr>
          <a:xfrm rot="0">
            <a:off x="17076580" y="9305925"/>
            <a:ext cx="1025423" cy="713215"/>
          </a:xfrm>
          <a:prstGeom prst="rect">
            <a:avLst/>
          </a:prstGeom>
        </p:spPr>
        <p:txBody>
          <a:bodyPr anchor="t" rtlCol="false" tIns="0" lIns="0" bIns="0" rIns="0">
            <a:spAutoFit/>
          </a:bodyPr>
          <a:lstStyle/>
          <a:p>
            <a:pPr algn="l">
              <a:lnSpc>
                <a:spcPts val="5500"/>
              </a:lnSpc>
            </a:pPr>
            <a:r>
              <a:rPr lang="en-US" sz="5000" b="true">
                <a:solidFill>
                  <a:srgbClr val="FFFFFF"/>
                </a:solidFill>
                <a:latin typeface="Heebo Black"/>
                <a:ea typeface="Heebo Black"/>
                <a:cs typeface="Heebo Black"/>
                <a:sym typeface="Heebo Black"/>
              </a:rPr>
              <a:t>03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26705">
            <a:off x="15050574" y="-596465"/>
            <a:ext cx="3288317" cy="3144454"/>
          </a:xfrm>
          <a:custGeom>
            <a:avLst/>
            <a:gdLst/>
            <a:ahLst/>
            <a:cxnLst/>
            <a:rect r="r" b="b" t="t" l="l"/>
            <a:pathLst>
              <a:path h="3144454" w="3288317">
                <a:moveTo>
                  <a:pt x="0" y="0"/>
                </a:moveTo>
                <a:lnTo>
                  <a:pt x="3288317" y="0"/>
                </a:lnTo>
                <a:lnTo>
                  <a:pt x="3288317" y="3144453"/>
                </a:lnTo>
                <a:lnTo>
                  <a:pt x="0" y="3144453"/>
                </a:lnTo>
                <a:lnTo>
                  <a:pt x="0" y="0"/>
                </a:lnTo>
                <a:close/>
              </a:path>
            </a:pathLst>
          </a:custGeom>
          <a:blipFill>
            <a:blip r:embed="rId2"/>
            <a:stretch>
              <a:fillRect l="0" t="0" r="0" b="0"/>
            </a:stretch>
          </a:blipFill>
        </p:spPr>
      </p:sp>
      <p:sp>
        <p:nvSpPr>
          <p:cNvPr name="Freeform 3" id="3"/>
          <p:cNvSpPr/>
          <p:nvPr/>
        </p:nvSpPr>
        <p:spPr>
          <a:xfrm flipH="false" flipV="false" rot="0">
            <a:off x="16029584" y="6971028"/>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40890" y="10287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0"/>
            <a:ext cx="8427087" cy="10183855"/>
          </a:xfrm>
          <a:custGeom>
            <a:avLst/>
            <a:gdLst/>
            <a:ahLst/>
            <a:cxnLst/>
            <a:rect r="r" b="b" t="t" l="l"/>
            <a:pathLst>
              <a:path h="10183855" w="8427087">
                <a:moveTo>
                  <a:pt x="0" y="0"/>
                </a:moveTo>
                <a:lnTo>
                  <a:pt x="8427087" y="0"/>
                </a:lnTo>
                <a:lnTo>
                  <a:pt x="8427087" y="10183855"/>
                </a:lnTo>
                <a:lnTo>
                  <a:pt x="0" y="10183855"/>
                </a:lnTo>
                <a:lnTo>
                  <a:pt x="0" y="0"/>
                </a:lnTo>
                <a:close/>
              </a:path>
            </a:pathLst>
          </a:custGeom>
          <a:blipFill>
            <a:blip r:embed="rId7"/>
            <a:stretch>
              <a:fillRect l="-27172" t="0" r="-34127" b="0"/>
            </a:stretch>
          </a:blipFill>
        </p:spPr>
      </p:sp>
      <p:sp>
        <p:nvSpPr>
          <p:cNvPr name="TextBox 6" id="6"/>
          <p:cNvSpPr txBox="true"/>
          <p:nvPr/>
        </p:nvSpPr>
        <p:spPr>
          <a:xfrm rot="0">
            <a:off x="16214827" y="1058608"/>
            <a:ext cx="1025423" cy="713215"/>
          </a:xfrm>
          <a:prstGeom prst="rect">
            <a:avLst/>
          </a:prstGeom>
        </p:spPr>
        <p:txBody>
          <a:bodyPr anchor="t" rtlCol="false" tIns="0" lIns="0" bIns="0" rIns="0">
            <a:spAutoFit/>
          </a:bodyPr>
          <a:lstStyle/>
          <a:p>
            <a:pPr algn="r">
              <a:lnSpc>
                <a:spcPts val="5500"/>
              </a:lnSpc>
            </a:pPr>
            <a:r>
              <a:rPr lang="en-US" sz="5000" b="true">
                <a:solidFill>
                  <a:srgbClr val="FFFFFF"/>
                </a:solidFill>
                <a:latin typeface="Heebo Black"/>
                <a:ea typeface="Heebo Black"/>
                <a:cs typeface="Heebo Black"/>
                <a:sym typeface="Heebo Black"/>
              </a:rPr>
              <a:t>04</a:t>
            </a:r>
          </a:p>
        </p:txBody>
      </p:sp>
      <p:sp>
        <p:nvSpPr>
          <p:cNvPr name="TextBox 7" id="7"/>
          <p:cNvSpPr txBox="true"/>
          <p:nvPr/>
        </p:nvSpPr>
        <p:spPr>
          <a:xfrm rot="0">
            <a:off x="9144000" y="1439027"/>
            <a:ext cx="6566090" cy="877532"/>
          </a:xfrm>
          <a:prstGeom prst="rect">
            <a:avLst/>
          </a:prstGeom>
        </p:spPr>
        <p:txBody>
          <a:bodyPr anchor="t" rtlCol="false" tIns="0" lIns="0" bIns="0" rIns="0">
            <a:spAutoFit/>
          </a:bodyPr>
          <a:lstStyle/>
          <a:p>
            <a:pPr algn="ctr">
              <a:lnSpc>
                <a:spcPts val="6706"/>
              </a:lnSpc>
            </a:pPr>
            <a:r>
              <a:rPr lang="en-US" sz="6096" b="true">
                <a:solidFill>
                  <a:srgbClr val="8D0A75"/>
                </a:solidFill>
                <a:latin typeface="Heebo Black"/>
                <a:ea typeface="Heebo Black"/>
                <a:cs typeface="Heebo Black"/>
                <a:sym typeface="Heebo Black"/>
              </a:rPr>
              <a:t>Entities </a:t>
            </a:r>
          </a:p>
        </p:txBody>
      </p:sp>
      <p:sp>
        <p:nvSpPr>
          <p:cNvPr name="TextBox 8" id="8"/>
          <p:cNvSpPr txBox="true"/>
          <p:nvPr/>
        </p:nvSpPr>
        <p:spPr>
          <a:xfrm rot="0">
            <a:off x="10731163" y="3220722"/>
            <a:ext cx="7000537" cy="4370070"/>
          </a:xfrm>
          <a:prstGeom prst="rect">
            <a:avLst/>
          </a:prstGeom>
        </p:spPr>
        <p:txBody>
          <a:bodyPr anchor="t" rtlCol="false" tIns="0" lIns="0" bIns="0" rIns="0">
            <a:spAutoFit/>
          </a:bodyPr>
          <a:lstStyle/>
          <a:p>
            <a:pPr algn="l" marL="712472" indent="-356236" lvl="1">
              <a:lnSpc>
                <a:spcPts val="4950"/>
              </a:lnSpc>
              <a:buAutoNum type="arabicPeriod" startAt="1"/>
            </a:pPr>
            <a:r>
              <a:rPr lang="en-US" sz="3300">
                <a:solidFill>
                  <a:srgbClr val="33123B"/>
                </a:solidFill>
                <a:latin typeface="Heebo Black"/>
                <a:ea typeface="Heebo Black"/>
                <a:cs typeface="Heebo Black"/>
                <a:sym typeface="Heebo Black"/>
              </a:rPr>
              <a:t>Customer</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ShippingOrder</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Package</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Warehouse</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DeliveryPersonnel</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DeliveryRoute</a:t>
            </a:r>
          </a:p>
          <a:p>
            <a:pPr algn="l" marL="712470" indent="-356235" lvl="1">
              <a:lnSpc>
                <a:spcPts val="4950"/>
              </a:lnSpc>
              <a:buAutoNum type="arabicPeriod" startAt="1"/>
            </a:pPr>
            <a:r>
              <a:rPr lang="en-US" sz="3300">
                <a:solidFill>
                  <a:srgbClr val="33123B"/>
                </a:solidFill>
                <a:latin typeface="Heebo Black"/>
                <a:ea typeface="Heebo Black"/>
                <a:cs typeface="Heebo Black"/>
                <a:sym typeface="Heebo Black"/>
              </a:rPr>
              <a:t>Feedback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0">
            <a:off x="55597" y="-451802"/>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0800000">
            <a:off x="1028700" y="4081073"/>
            <a:ext cx="5459645" cy="6320863"/>
          </a:xfrm>
          <a:custGeom>
            <a:avLst/>
            <a:gdLst/>
            <a:ahLst/>
            <a:cxnLst/>
            <a:rect r="r" b="b" t="t" l="l"/>
            <a:pathLst>
              <a:path h="6320863" w="5459645">
                <a:moveTo>
                  <a:pt x="0" y="0"/>
                </a:moveTo>
                <a:lnTo>
                  <a:pt x="5459645" y="0"/>
                </a:lnTo>
                <a:lnTo>
                  <a:pt x="5459645" y="6320863"/>
                </a:lnTo>
                <a:lnTo>
                  <a:pt x="0" y="6320863"/>
                </a:lnTo>
                <a:lnTo>
                  <a:pt x="0" y="0"/>
                </a:lnTo>
                <a:close/>
              </a:path>
            </a:pathLst>
          </a:custGeom>
          <a:blipFill>
            <a:blip r:embed="rId4"/>
            <a:stretch>
              <a:fillRect l="0" t="0" r="0" b="0"/>
            </a:stretch>
          </a:blipFill>
        </p:spPr>
      </p:sp>
      <p:sp>
        <p:nvSpPr>
          <p:cNvPr name="Freeform 4" id="4"/>
          <p:cNvSpPr/>
          <p:nvPr/>
        </p:nvSpPr>
        <p:spPr>
          <a:xfrm flipH="false" flipV="false" rot="0">
            <a:off x="14287353" y="5378314"/>
            <a:ext cx="5459645" cy="6320863"/>
          </a:xfrm>
          <a:custGeom>
            <a:avLst/>
            <a:gdLst/>
            <a:ahLst/>
            <a:cxnLst/>
            <a:rect r="r" b="b" t="t" l="l"/>
            <a:pathLst>
              <a:path h="6320863" w="5459645">
                <a:moveTo>
                  <a:pt x="0" y="0"/>
                </a:moveTo>
                <a:lnTo>
                  <a:pt x="5459645" y="0"/>
                </a:lnTo>
                <a:lnTo>
                  <a:pt x="5459645" y="6320863"/>
                </a:lnTo>
                <a:lnTo>
                  <a:pt x="0" y="6320863"/>
                </a:lnTo>
                <a:lnTo>
                  <a:pt x="0" y="0"/>
                </a:lnTo>
                <a:close/>
              </a:path>
            </a:pathLst>
          </a:custGeom>
          <a:blipFill>
            <a:blip r:embed="rId4"/>
            <a:stretch>
              <a:fillRect l="0" t="0" r="0" b="0"/>
            </a:stretch>
          </a:blipFill>
        </p:spPr>
      </p:sp>
      <p:sp>
        <p:nvSpPr>
          <p:cNvPr name="Freeform 5" id="5"/>
          <p:cNvSpPr/>
          <p:nvPr/>
        </p:nvSpPr>
        <p:spPr>
          <a:xfrm flipH="false" flipV="false" rot="0">
            <a:off x="16124834" y="9258300"/>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944148" y="0"/>
            <a:ext cx="8352196" cy="10135163"/>
          </a:xfrm>
          <a:custGeom>
            <a:avLst/>
            <a:gdLst/>
            <a:ahLst/>
            <a:cxnLst/>
            <a:rect r="r" b="b" t="t" l="l"/>
            <a:pathLst>
              <a:path h="10135163" w="8352196">
                <a:moveTo>
                  <a:pt x="0" y="0"/>
                </a:moveTo>
                <a:lnTo>
                  <a:pt x="8352196" y="0"/>
                </a:lnTo>
                <a:lnTo>
                  <a:pt x="8352196" y="10135163"/>
                </a:lnTo>
                <a:lnTo>
                  <a:pt x="0" y="10135163"/>
                </a:lnTo>
                <a:lnTo>
                  <a:pt x="0" y="0"/>
                </a:lnTo>
                <a:close/>
              </a:path>
            </a:pathLst>
          </a:custGeom>
          <a:blipFill>
            <a:blip r:embed="rId5"/>
            <a:stretch>
              <a:fillRect l="-64545" t="0" r="-50863" b="0"/>
            </a:stretch>
          </a:blipFill>
        </p:spPr>
      </p:sp>
      <p:sp>
        <p:nvSpPr>
          <p:cNvPr name="TextBox 7" id="7"/>
          <p:cNvSpPr txBox="true"/>
          <p:nvPr/>
        </p:nvSpPr>
        <p:spPr>
          <a:xfrm rot="0">
            <a:off x="2028477" y="1892620"/>
            <a:ext cx="6628971" cy="909960"/>
          </a:xfrm>
          <a:prstGeom prst="rect">
            <a:avLst/>
          </a:prstGeom>
        </p:spPr>
        <p:txBody>
          <a:bodyPr anchor="t" rtlCol="false" tIns="0" lIns="0" bIns="0" rIns="0">
            <a:spAutoFit/>
          </a:bodyPr>
          <a:lstStyle/>
          <a:p>
            <a:pPr algn="l">
              <a:lnSpc>
                <a:spcPts val="7040"/>
              </a:lnSpc>
            </a:pPr>
            <a:r>
              <a:rPr lang="en-US" sz="6400" b="true">
                <a:solidFill>
                  <a:srgbClr val="FFFFFF"/>
                </a:solidFill>
                <a:latin typeface="Heebo Black"/>
                <a:ea typeface="Heebo Black"/>
                <a:cs typeface="Heebo Black"/>
                <a:sym typeface="Heebo Black"/>
              </a:rPr>
              <a:t>Entity : Customer </a:t>
            </a:r>
          </a:p>
        </p:txBody>
      </p:sp>
      <p:sp>
        <p:nvSpPr>
          <p:cNvPr name="TextBox 8" id="8"/>
          <p:cNvSpPr txBox="true"/>
          <p:nvPr/>
        </p:nvSpPr>
        <p:spPr>
          <a:xfrm rot="0">
            <a:off x="1285313" y="3409374"/>
            <a:ext cx="8115300" cy="5695950"/>
          </a:xfrm>
          <a:prstGeom prst="rect">
            <a:avLst/>
          </a:prstGeom>
        </p:spPr>
        <p:txBody>
          <a:bodyPr anchor="t" rtlCol="false" tIns="0" lIns="0" bIns="0" rIns="0">
            <a:spAutoFit/>
          </a:bodyPr>
          <a:lstStyle/>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CustomerID (PK) – Unique identifier for each customer (NUMBER)</a:t>
            </a:r>
          </a:p>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FullName – Full name of the customer (VARCHAR2)</a:t>
            </a:r>
          </a:p>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Phone – Contact phone number (VARCHAR2)</a:t>
            </a:r>
          </a:p>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Email – Email address (VARCHAR2, must be UNIQUE)</a:t>
            </a:r>
          </a:p>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Address – Delivery address (VARCHAR2)</a:t>
            </a:r>
          </a:p>
          <a:p>
            <a:pPr algn="just" marL="647700" indent="-323850" lvl="1">
              <a:lnSpc>
                <a:spcPts val="4500"/>
              </a:lnSpc>
              <a:buFont typeface="Arial"/>
              <a:buChar char="•"/>
            </a:pPr>
            <a:r>
              <a:rPr lang="en-US" sz="3000">
                <a:solidFill>
                  <a:srgbClr val="FFFFFF"/>
                </a:solidFill>
                <a:latin typeface="Assistant Regular"/>
                <a:ea typeface="Assistant Regular"/>
                <a:cs typeface="Assistant Regular"/>
                <a:sym typeface="Assistant Regular"/>
              </a:rPr>
              <a:t>DateRegistered – Date the customer was added to the system (DATE)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126705">
            <a:off x="-615459" y="-239861"/>
            <a:ext cx="3288317" cy="3144454"/>
          </a:xfrm>
          <a:custGeom>
            <a:avLst/>
            <a:gdLst/>
            <a:ahLst/>
            <a:cxnLst/>
            <a:rect r="r" b="b" t="t" l="l"/>
            <a:pathLst>
              <a:path h="3144454" w="3288317">
                <a:moveTo>
                  <a:pt x="0" y="0"/>
                </a:moveTo>
                <a:lnTo>
                  <a:pt x="3288318" y="0"/>
                </a:lnTo>
                <a:lnTo>
                  <a:pt x="3288318" y="3144453"/>
                </a:lnTo>
                <a:lnTo>
                  <a:pt x="0" y="3144453"/>
                </a:lnTo>
                <a:lnTo>
                  <a:pt x="0" y="0"/>
                </a:lnTo>
                <a:close/>
              </a:path>
            </a:pathLst>
          </a:custGeom>
          <a:blipFill>
            <a:blip r:embed="rId2"/>
            <a:stretch>
              <a:fillRect l="0" t="0" r="0" b="0"/>
            </a:stretch>
          </a:blipFill>
        </p:spPr>
      </p:sp>
      <p:sp>
        <p:nvSpPr>
          <p:cNvPr name="Freeform 3" id="3"/>
          <p:cNvSpPr/>
          <p:nvPr/>
        </p:nvSpPr>
        <p:spPr>
          <a:xfrm flipH="false" flipV="false" rot="0">
            <a:off x="14005073" y="2554513"/>
            <a:ext cx="1304761" cy="1236262"/>
          </a:xfrm>
          <a:custGeom>
            <a:avLst/>
            <a:gdLst/>
            <a:ahLst/>
            <a:cxnLst/>
            <a:rect r="r" b="b" t="t" l="l"/>
            <a:pathLst>
              <a:path h="1236262" w="1304761">
                <a:moveTo>
                  <a:pt x="0" y="0"/>
                </a:moveTo>
                <a:lnTo>
                  <a:pt x="1304762" y="0"/>
                </a:lnTo>
                <a:lnTo>
                  <a:pt x="1304762" y="1236262"/>
                </a:lnTo>
                <a:lnTo>
                  <a:pt x="0" y="1236262"/>
                </a:lnTo>
                <a:lnTo>
                  <a:pt x="0" y="0"/>
                </a:lnTo>
                <a:close/>
              </a:path>
            </a:pathLst>
          </a:custGeom>
          <a:blipFill>
            <a:blip r:embed="rId3"/>
            <a:stretch>
              <a:fillRect l="0" t="0" r="0" b="0"/>
            </a:stretch>
          </a:blipFill>
        </p:spPr>
      </p:sp>
      <p:sp>
        <p:nvSpPr>
          <p:cNvPr name="Freeform 4" id="4"/>
          <p:cNvSpPr/>
          <p:nvPr/>
        </p:nvSpPr>
        <p:spPr>
          <a:xfrm flipH="false" flipV="false" rot="0">
            <a:off x="-406125" y="6352898"/>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627048" y="1789540"/>
            <a:ext cx="2459432" cy="2287272"/>
          </a:xfrm>
          <a:custGeom>
            <a:avLst/>
            <a:gdLst/>
            <a:ahLst/>
            <a:cxnLst/>
            <a:rect r="r" b="b" t="t" l="l"/>
            <a:pathLst>
              <a:path h="2287272" w="2459432">
                <a:moveTo>
                  <a:pt x="0" y="0"/>
                </a:moveTo>
                <a:lnTo>
                  <a:pt x="2459431" y="0"/>
                </a:lnTo>
                <a:lnTo>
                  <a:pt x="2459431" y="2287271"/>
                </a:lnTo>
                <a:lnTo>
                  <a:pt x="0" y="228727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260563" y="4494755"/>
            <a:ext cx="9910938" cy="5484638"/>
          </a:xfrm>
          <a:custGeom>
            <a:avLst/>
            <a:gdLst/>
            <a:ahLst/>
            <a:cxnLst/>
            <a:rect r="r" b="b" t="t" l="l"/>
            <a:pathLst>
              <a:path h="5484638" w="9910938">
                <a:moveTo>
                  <a:pt x="0" y="0"/>
                </a:moveTo>
                <a:lnTo>
                  <a:pt x="9910938" y="0"/>
                </a:lnTo>
                <a:lnTo>
                  <a:pt x="9910938" y="5484638"/>
                </a:lnTo>
                <a:lnTo>
                  <a:pt x="0" y="5484638"/>
                </a:lnTo>
                <a:lnTo>
                  <a:pt x="0" y="0"/>
                </a:lnTo>
                <a:close/>
              </a:path>
            </a:pathLst>
          </a:custGeom>
          <a:blipFill>
            <a:blip r:embed="rId6"/>
            <a:stretch>
              <a:fillRect l="-7099" t="0" r="0" b="-8700"/>
            </a:stretch>
          </a:blipFill>
        </p:spPr>
      </p:sp>
      <p:sp>
        <p:nvSpPr>
          <p:cNvPr name="TextBox 7" id="7"/>
          <p:cNvSpPr txBox="true"/>
          <p:nvPr/>
        </p:nvSpPr>
        <p:spPr>
          <a:xfrm rot="0">
            <a:off x="563079" y="487361"/>
            <a:ext cx="8554609" cy="1149353"/>
          </a:xfrm>
          <a:prstGeom prst="rect">
            <a:avLst/>
          </a:prstGeom>
        </p:spPr>
        <p:txBody>
          <a:bodyPr anchor="t" rtlCol="false" tIns="0" lIns="0" bIns="0" rIns="0">
            <a:spAutoFit/>
          </a:bodyPr>
          <a:lstStyle/>
          <a:p>
            <a:pPr algn="r">
              <a:lnSpc>
                <a:spcPts val="8800"/>
              </a:lnSpc>
            </a:pPr>
            <a:r>
              <a:rPr lang="en-US" sz="8000" b="true">
                <a:solidFill>
                  <a:srgbClr val="8D0A75"/>
                </a:solidFill>
                <a:latin typeface="Heebo Black"/>
                <a:ea typeface="Heebo Black"/>
                <a:cs typeface="Heebo Black"/>
                <a:sym typeface="Heebo Black"/>
              </a:rPr>
              <a:t>ShippingOrder</a:t>
            </a:r>
          </a:p>
        </p:txBody>
      </p:sp>
      <p:sp>
        <p:nvSpPr>
          <p:cNvPr name="TextBox 8" id="8"/>
          <p:cNvSpPr txBox="true"/>
          <p:nvPr/>
        </p:nvSpPr>
        <p:spPr>
          <a:xfrm rot="0">
            <a:off x="855259" y="1076325"/>
            <a:ext cx="811996" cy="713215"/>
          </a:xfrm>
          <a:prstGeom prst="rect">
            <a:avLst/>
          </a:prstGeom>
        </p:spPr>
        <p:txBody>
          <a:bodyPr anchor="t" rtlCol="false" tIns="0" lIns="0" bIns="0" rIns="0">
            <a:spAutoFit/>
          </a:bodyPr>
          <a:lstStyle/>
          <a:p>
            <a:pPr algn="l">
              <a:lnSpc>
                <a:spcPts val="5500"/>
              </a:lnSpc>
            </a:pPr>
            <a:r>
              <a:rPr lang="en-US" sz="5000" b="true">
                <a:solidFill>
                  <a:srgbClr val="FFFFFF"/>
                </a:solidFill>
                <a:latin typeface="Heebo Black"/>
                <a:ea typeface="Heebo Black"/>
                <a:cs typeface="Heebo Black"/>
                <a:sym typeface="Heebo Black"/>
              </a:rPr>
              <a:t>06</a:t>
            </a:r>
          </a:p>
        </p:txBody>
      </p:sp>
      <p:sp>
        <p:nvSpPr>
          <p:cNvPr name="TextBox 9" id="9"/>
          <p:cNvSpPr txBox="true"/>
          <p:nvPr/>
        </p:nvSpPr>
        <p:spPr>
          <a:xfrm rot="0">
            <a:off x="2198450" y="2258194"/>
            <a:ext cx="6919238" cy="7148068"/>
          </a:xfrm>
          <a:prstGeom prst="rect">
            <a:avLst/>
          </a:prstGeom>
        </p:spPr>
        <p:txBody>
          <a:bodyPr anchor="t" rtlCol="false" tIns="0" lIns="0" bIns="0" rIns="0">
            <a:spAutoFit/>
          </a:bodyPr>
          <a:lstStyle/>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OrderID (PK) – Unique identifier for each order (NUMBER)</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CustomerID (FK) – Linked to the Customer placing the order (NUMBER)</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WarehouseID (FK) – Linked to the warehouse processing the order (NUMBER)</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OrderDate – Date when the order was placed (DATE)</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ScheduledDeliveryDate – Expected delivery date (DATE)</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TotalWeight – Combined weight of all packages in the order (NUMBER)</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ServiceType – Type of shipping (e.g., Express, Standard) (VARCHAR2)</a:t>
            </a:r>
          </a:p>
          <a:p>
            <a:pPr algn="just" marL="561342" indent="-280671" lvl="1">
              <a:lnSpc>
                <a:spcPts val="3536"/>
              </a:lnSpc>
              <a:buFont typeface="Arial"/>
              <a:buChar char="•"/>
            </a:pPr>
            <a:r>
              <a:rPr lang="en-US" sz="2600">
                <a:solidFill>
                  <a:srgbClr val="33123B"/>
                </a:solidFill>
                <a:latin typeface="Assistant Regular"/>
                <a:ea typeface="Assistant Regular"/>
                <a:cs typeface="Assistant Regular"/>
                <a:sym typeface="Assistant Regular"/>
              </a:rPr>
              <a:t>OrderStatus – Status of the order (Pending, In Progress, Completed) (VARCHAR2)</a:t>
            </a:r>
          </a:p>
        </p:txBody>
      </p:sp>
      <p:sp>
        <p:nvSpPr>
          <p:cNvPr name="Freeform 10" id="10"/>
          <p:cNvSpPr/>
          <p:nvPr/>
        </p:nvSpPr>
        <p:spPr>
          <a:xfrm flipH="true" flipV="false" rot="0">
            <a:off x="3859402" y="-4028623"/>
            <a:ext cx="14428598" cy="6961798"/>
          </a:xfrm>
          <a:custGeom>
            <a:avLst/>
            <a:gdLst/>
            <a:ahLst/>
            <a:cxnLst/>
            <a:rect r="r" b="b" t="t" l="l"/>
            <a:pathLst>
              <a:path h="6961798" w="14428598">
                <a:moveTo>
                  <a:pt x="14428598" y="0"/>
                </a:moveTo>
                <a:lnTo>
                  <a:pt x="0" y="0"/>
                </a:lnTo>
                <a:lnTo>
                  <a:pt x="0" y="6961798"/>
                </a:lnTo>
                <a:lnTo>
                  <a:pt x="14428598" y="6961798"/>
                </a:lnTo>
                <a:lnTo>
                  <a:pt x="14428598" y="0"/>
                </a:lnTo>
                <a:close/>
              </a:path>
            </a:pathLst>
          </a:custGeom>
          <a:blipFill>
            <a:blip r:embed="rId7"/>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true" flipV="false" rot="0">
            <a:off x="5236707" y="-2461724"/>
            <a:ext cx="14428598" cy="6961798"/>
          </a:xfrm>
          <a:custGeom>
            <a:avLst/>
            <a:gdLst/>
            <a:ahLst/>
            <a:cxnLst/>
            <a:rect r="r" b="b" t="t" l="l"/>
            <a:pathLst>
              <a:path h="6961798" w="14428598">
                <a:moveTo>
                  <a:pt x="14428597" y="0"/>
                </a:moveTo>
                <a:lnTo>
                  <a:pt x="0" y="0"/>
                </a:lnTo>
                <a:lnTo>
                  <a:pt x="0" y="6961798"/>
                </a:lnTo>
                <a:lnTo>
                  <a:pt x="14428597" y="6961798"/>
                </a:lnTo>
                <a:lnTo>
                  <a:pt x="14428597" y="0"/>
                </a:lnTo>
                <a:close/>
              </a:path>
            </a:pathLst>
          </a:custGeom>
          <a:blipFill>
            <a:blip r:embed="rId2"/>
            <a:stretch>
              <a:fillRect l="0" t="0" r="0" b="0"/>
            </a:stretch>
          </a:blipFill>
        </p:spPr>
      </p:sp>
      <p:sp>
        <p:nvSpPr>
          <p:cNvPr name="Freeform 3" id="3"/>
          <p:cNvSpPr/>
          <p:nvPr/>
        </p:nvSpPr>
        <p:spPr>
          <a:xfrm flipH="false" flipV="false" rot="0">
            <a:off x="-778351" y="98965"/>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600083" y="8538745"/>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955872" y="6339335"/>
            <a:ext cx="4606857" cy="5333553"/>
          </a:xfrm>
          <a:custGeom>
            <a:avLst/>
            <a:gdLst/>
            <a:ahLst/>
            <a:cxnLst/>
            <a:rect r="r" b="b" t="t" l="l"/>
            <a:pathLst>
              <a:path h="5333553" w="4606857">
                <a:moveTo>
                  <a:pt x="0" y="0"/>
                </a:moveTo>
                <a:lnTo>
                  <a:pt x="4606856" y="0"/>
                </a:lnTo>
                <a:lnTo>
                  <a:pt x="4606856" y="5333553"/>
                </a:lnTo>
                <a:lnTo>
                  <a:pt x="0" y="5333553"/>
                </a:lnTo>
                <a:lnTo>
                  <a:pt x="0" y="0"/>
                </a:lnTo>
                <a:close/>
              </a:path>
            </a:pathLst>
          </a:custGeom>
          <a:blipFill>
            <a:blip r:embed="rId5"/>
            <a:stretch>
              <a:fillRect l="0" t="0" r="0" b="0"/>
            </a:stretch>
          </a:blipFill>
        </p:spPr>
      </p:sp>
      <p:sp>
        <p:nvSpPr>
          <p:cNvPr name="Freeform 6" id="6"/>
          <p:cNvSpPr/>
          <p:nvPr/>
        </p:nvSpPr>
        <p:spPr>
          <a:xfrm flipH="false" flipV="false" rot="0">
            <a:off x="376319" y="9222675"/>
            <a:ext cx="1304761" cy="1236262"/>
          </a:xfrm>
          <a:custGeom>
            <a:avLst/>
            <a:gdLst/>
            <a:ahLst/>
            <a:cxnLst/>
            <a:rect r="r" b="b" t="t" l="l"/>
            <a:pathLst>
              <a:path h="1236262" w="1304761">
                <a:moveTo>
                  <a:pt x="0" y="0"/>
                </a:moveTo>
                <a:lnTo>
                  <a:pt x="1304762" y="0"/>
                </a:lnTo>
                <a:lnTo>
                  <a:pt x="1304762" y="1236261"/>
                </a:lnTo>
                <a:lnTo>
                  <a:pt x="0" y="1236261"/>
                </a:lnTo>
                <a:lnTo>
                  <a:pt x="0" y="0"/>
                </a:lnTo>
                <a:close/>
              </a:path>
            </a:pathLst>
          </a:custGeom>
          <a:blipFill>
            <a:blip r:embed="rId6"/>
            <a:stretch>
              <a:fillRect l="0" t="0" r="0" b="0"/>
            </a:stretch>
          </a:blipFill>
        </p:spPr>
      </p:sp>
      <p:sp>
        <p:nvSpPr>
          <p:cNvPr name="Freeform 7" id="7"/>
          <p:cNvSpPr/>
          <p:nvPr/>
        </p:nvSpPr>
        <p:spPr>
          <a:xfrm flipH="false" flipV="false" rot="0">
            <a:off x="9747009" y="1735133"/>
            <a:ext cx="8294823" cy="5529882"/>
          </a:xfrm>
          <a:custGeom>
            <a:avLst/>
            <a:gdLst/>
            <a:ahLst/>
            <a:cxnLst/>
            <a:rect r="r" b="b" t="t" l="l"/>
            <a:pathLst>
              <a:path h="5529882" w="8294823">
                <a:moveTo>
                  <a:pt x="0" y="0"/>
                </a:moveTo>
                <a:lnTo>
                  <a:pt x="8294823" y="0"/>
                </a:lnTo>
                <a:lnTo>
                  <a:pt x="8294823" y="5529882"/>
                </a:lnTo>
                <a:lnTo>
                  <a:pt x="0" y="5529882"/>
                </a:lnTo>
                <a:lnTo>
                  <a:pt x="0" y="0"/>
                </a:lnTo>
                <a:close/>
              </a:path>
            </a:pathLst>
          </a:custGeom>
          <a:blipFill>
            <a:blip r:embed="rId7"/>
            <a:stretch>
              <a:fillRect l="0" t="0" r="0" b="0"/>
            </a:stretch>
          </a:blipFill>
        </p:spPr>
      </p:sp>
      <p:sp>
        <p:nvSpPr>
          <p:cNvPr name="TextBox 8" id="8"/>
          <p:cNvSpPr txBox="true"/>
          <p:nvPr/>
        </p:nvSpPr>
        <p:spPr>
          <a:xfrm rot="0">
            <a:off x="2515029" y="1075149"/>
            <a:ext cx="6628971" cy="1147986"/>
          </a:xfrm>
          <a:prstGeom prst="rect">
            <a:avLst/>
          </a:prstGeom>
        </p:spPr>
        <p:txBody>
          <a:bodyPr anchor="t" rtlCol="false" tIns="0" lIns="0" bIns="0" rIns="0">
            <a:spAutoFit/>
          </a:bodyPr>
          <a:lstStyle/>
          <a:p>
            <a:pPr algn="l">
              <a:lnSpc>
                <a:spcPts val="8800"/>
              </a:lnSpc>
            </a:pPr>
            <a:r>
              <a:rPr lang="en-US" sz="8000" b="true">
                <a:solidFill>
                  <a:srgbClr val="FFFFFF"/>
                </a:solidFill>
                <a:latin typeface="Heebo Black"/>
                <a:ea typeface="Heebo Black"/>
                <a:cs typeface="Heebo Black"/>
                <a:sym typeface="Heebo Black"/>
              </a:rPr>
              <a:t>Pac</a:t>
            </a:r>
            <a:r>
              <a:rPr lang="en-US" sz="8000" b="true">
                <a:solidFill>
                  <a:srgbClr val="FFFFFF"/>
                </a:solidFill>
                <a:latin typeface="Heebo Black"/>
                <a:ea typeface="Heebo Black"/>
                <a:cs typeface="Heebo Black"/>
                <a:sym typeface="Heebo Black"/>
              </a:rPr>
              <a:t>kage</a:t>
            </a:r>
          </a:p>
        </p:txBody>
      </p:sp>
      <p:sp>
        <p:nvSpPr>
          <p:cNvPr name="TextBox 9" id="9"/>
          <p:cNvSpPr txBox="true"/>
          <p:nvPr/>
        </p:nvSpPr>
        <p:spPr>
          <a:xfrm rot="0">
            <a:off x="1458157" y="2595786"/>
            <a:ext cx="8115300" cy="64103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PackageID (PK) – Unique ID for each package (NUMBER)</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OrderID (FK) – Linked to the ShippingOrder it belongs to (NUMBER)</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Weight – Weight of the package (NUMBER)</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Dimensions – Size (Length x Width x Height) (VARCHAR2)</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ContentDescription – Description of what’s inside (VARCHAR2)</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Fragile – Boolean value (Yes/No) indicating if special care is needed (CHAR)</a:t>
            </a:r>
          </a:p>
          <a:p>
            <a:pPr algn="just" marL="647700" indent="-323850" lvl="1">
              <a:lnSpc>
                <a:spcPts val="3600"/>
              </a:lnSpc>
              <a:buFont typeface="Arial"/>
              <a:buChar char="•"/>
            </a:pPr>
            <a:r>
              <a:rPr lang="en-US" sz="3000">
                <a:solidFill>
                  <a:srgbClr val="FFFFFF"/>
                </a:solidFill>
                <a:latin typeface="Assistant Regular"/>
                <a:ea typeface="Assistant Regular"/>
                <a:cs typeface="Assistant Regular"/>
                <a:sym typeface="Assistant Regular"/>
              </a:rPr>
              <a:t>TrackingNumber – Unique shipment tracking number (UNIQUE) (VARCHAR2)</a:t>
            </a:r>
          </a:p>
          <a:p>
            <a:pPr algn="just">
              <a:lnSpc>
                <a:spcPts val="36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045804">
            <a:off x="10682967" y="3706429"/>
            <a:ext cx="12375396" cy="14495339"/>
          </a:xfrm>
          <a:custGeom>
            <a:avLst/>
            <a:gdLst/>
            <a:ahLst/>
            <a:cxnLst/>
            <a:rect r="r" b="b" t="t" l="l"/>
            <a:pathLst>
              <a:path h="14495339" w="12375396">
                <a:moveTo>
                  <a:pt x="0" y="0"/>
                </a:moveTo>
                <a:lnTo>
                  <a:pt x="12375395" y="0"/>
                </a:lnTo>
                <a:lnTo>
                  <a:pt x="12375395" y="14495339"/>
                </a:lnTo>
                <a:lnTo>
                  <a:pt x="0" y="14495339"/>
                </a:lnTo>
                <a:lnTo>
                  <a:pt x="0" y="0"/>
                </a:lnTo>
                <a:close/>
              </a:path>
            </a:pathLst>
          </a:custGeom>
          <a:blipFill>
            <a:blip r:embed="rId2"/>
            <a:stretch>
              <a:fillRect l="0" t="0" r="0" b="0"/>
            </a:stretch>
          </a:blipFill>
        </p:spPr>
      </p:sp>
      <p:sp>
        <p:nvSpPr>
          <p:cNvPr name="Freeform 3" id="3"/>
          <p:cNvSpPr/>
          <p:nvPr/>
        </p:nvSpPr>
        <p:spPr>
          <a:xfrm flipH="false" flipV="false" rot="-3709566">
            <a:off x="-4038325" y="-8075025"/>
            <a:ext cx="12375396" cy="14495339"/>
          </a:xfrm>
          <a:custGeom>
            <a:avLst/>
            <a:gdLst/>
            <a:ahLst/>
            <a:cxnLst/>
            <a:rect r="r" b="b" t="t" l="l"/>
            <a:pathLst>
              <a:path h="14495339" w="12375396">
                <a:moveTo>
                  <a:pt x="0" y="0"/>
                </a:moveTo>
                <a:lnTo>
                  <a:pt x="12375395" y="0"/>
                </a:lnTo>
                <a:lnTo>
                  <a:pt x="12375395" y="14495339"/>
                </a:lnTo>
                <a:lnTo>
                  <a:pt x="0" y="14495339"/>
                </a:lnTo>
                <a:lnTo>
                  <a:pt x="0" y="0"/>
                </a:lnTo>
                <a:close/>
              </a:path>
            </a:pathLst>
          </a:custGeom>
          <a:blipFill>
            <a:blip r:embed="rId2"/>
            <a:stretch>
              <a:fillRect l="0" t="0" r="0" b="0"/>
            </a:stretch>
          </a:blipFill>
        </p:spPr>
      </p:sp>
      <p:sp>
        <p:nvSpPr>
          <p:cNvPr name="Freeform 4" id="4"/>
          <p:cNvSpPr/>
          <p:nvPr/>
        </p:nvSpPr>
        <p:spPr>
          <a:xfrm flipH="false" flipV="false" rot="0">
            <a:off x="14799868" y="-163964"/>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5400000">
            <a:off x="3418359" y="4044379"/>
            <a:ext cx="2657994" cy="2518450"/>
          </a:xfrm>
          <a:custGeom>
            <a:avLst/>
            <a:gdLst/>
            <a:ahLst/>
            <a:cxnLst/>
            <a:rect r="r" b="b" t="t" l="l"/>
            <a:pathLst>
              <a:path h="2518450" w="2657994">
                <a:moveTo>
                  <a:pt x="0" y="0"/>
                </a:moveTo>
                <a:lnTo>
                  <a:pt x="2657995" y="0"/>
                </a:lnTo>
                <a:lnTo>
                  <a:pt x="2657995" y="2518449"/>
                </a:lnTo>
                <a:lnTo>
                  <a:pt x="0" y="2518449"/>
                </a:lnTo>
                <a:lnTo>
                  <a:pt x="0" y="0"/>
                </a:lnTo>
                <a:close/>
              </a:path>
            </a:pathLst>
          </a:custGeom>
          <a:blipFill>
            <a:blip r:embed="rId5"/>
            <a:stretch>
              <a:fillRect l="0" t="0" r="0" b="0"/>
            </a:stretch>
          </a:blipFill>
        </p:spPr>
      </p:sp>
      <p:sp>
        <p:nvSpPr>
          <p:cNvPr name="Freeform 6" id="6"/>
          <p:cNvSpPr/>
          <p:nvPr/>
        </p:nvSpPr>
        <p:spPr>
          <a:xfrm flipH="false" flipV="false" rot="0">
            <a:off x="1028700" y="8144447"/>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8484448" y="1831877"/>
            <a:ext cx="6994529" cy="6623247"/>
            <a:chOff x="0" y="0"/>
            <a:chExt cx="9326039" cy="8830996"/>
          </a:xfrm>
        </p:grpSpPr>
        <p:sp>
          <p:nvSpPr>
            <p:cNvPr name="TextBox 8" id="8"/>
            <p:cNvSpPr txBox="true"/>
            <p:nvPr/>
          </p:nvSpPr>
          <p:spPr>
            <a:xfrm rot="0">
              <a:off x="0" y="76200"/>
              <a:ext cx="9326039" cy="1748027"/>
            </a:xfrm>
            <a:prstGeom prst="rect">
              <a:avLst/>
            </a:prstGeom>
          </p:spPr>
          <p:txBody>
            <a:bodyPr anchor="t" rtlCol="false" tIns="0" lIns="0" bIns="0" rIns="0">
              <a:spAutoFit/>
            </a:bodyPr>
            <a:lstStyle/>
            <a:p>
              <a:pPr algn="l">
                <a:lnSpc>
                  <a:spcPts val="9900"/>
                </a:lnSpc>
              </a:pPr>
              <a:r>
                <a:rPr lang="en-US" sz="9000" b="true">
                  <a:solidFill>
                    <a:srgbClr val="8D0A75"/>
                  </a:solidFill>
                  <a:latin typeface="Heebo Black"/>
                  <a:ea typeface="Heebo Black"/>
                  <a:cs typeface="Heebo Black"/>
                  <a:sym typeface="Heebo Black"/>
                </a:rPr>
                <a:t>Wareh</a:t>
              </a:r>
              <a:r>
                <a:rPr lang="en-US" sz="9000" b="true">
                  <a:solidFill>
                    <a:srgbClr val="8D0A75"/>
                  </a:solidFill>
                  <a:latin typeface="Heebo Black"/>
                  <a:ea typeface="Heebo Black"/>
                  <a:cs typeface="Heebo Black"/>
                  <a:sym typeface="Heebo Black"/>
                </a:rPr>
                <a:t>ouse</a:t>
              </a:r>
            </a:p>
          </p:txBody>
        </p:sp>
        <p:sp>
          <p:nvSpPr>
            <p:cNvPr name="TextBox 9" id="9"/>
            <p:cNvSpPr txBox="true"/>
            <p:nvPr/>
          </p:nvSpPr>
          <p:spPr>
            <a:xfrm rot="0">
              <a:off x="0" y="2115871"/>
              <a:ext cx="9326039" cy="6715125"/>
            </a:xfrm>
            <a:prstGeom prst="rect">
              <a:avLst/>
            </a:prstGeom>
          </p:spPr>
          <p:txBody>
            <a:bodyPr anchor="t" rtlCol="false" tIns="0" lIns="0" bIns="0" rIns="0">
              <a:spAutoFit/>
            </a:bodyPr>
            <a:lstStyle/>
            <a:p>
              <a:pPr algn="just" marL="647700" indent="-323850" lvl="1">
                <a:lnSpc>
                  <a:spcPts val="3600"/>
                </a:lnSpc>
                <a:buFont typeface="Arial"/>
                <a:buChar char="•"/>
              </a:pPr>
              <a:r>
                <a:rPr lang="en-US" sz="3000">
                  <a:solidFill>
                    <a:srgbClr val="33123B"/>
                  </a:solidFill>
                  <a:latin typeface="Assistant Regular"/>
                  <a:ea typeface="Assistant Regular"/>
                  <a:cs typeface="Assistant Regular"/>
                  <a:sym typeface="Assistant Regular"/>
                </a:rPr>
                <a:t>WarehouseID (PK) – Unique ID for each warehouse (NUMBER)</a:t>
              </a:r>
            </a:p>
            <a:p>
              <a:pPr algn="just" marL="647700" indent="-323850" lvl="1">
                <a:lnSpc>
                  <a:spcPts val="3600"/>
                </a:lnSpc>
                <a:buFont typeface="Arial"/>
                <a:buChar char="•"/>
              </a:pPr>
              <a:r>
                <a:rPr lang="en-US" sz="3000">
                  <a:solidFill>
                    <a:srgbClr val="33123B"/>
                  </a:solidFill>
                  <a:latin typeface="Assistant Regular"/>
                  <a:ea typeface="Assistant Regular"/>
                  <a:cs typeface="Assistant Regular"/>
                  <a:sym typeface="Assistant Regular"/>
                </a:rPr>
                <a:t>Name – Name or code for the warehouse (VARCHAR2)</a:t>
              </a:r>
            </a:p>
            <a:p>
              <a:pPr algn="just" marL="647700" indent="-323850" lvl="1">
                <a:lnSpc>
                  <a:spcPts val="3600"/>
                </a:lnSpc>
                <a:buFont typeface="Arial"/>
                <a:buChar char="•"/>
              </a:pPr>
              <a:r>
                <a:rPr lang="en-US" sz="3000">
                  <a:solidFill>
                    <a:srgbClr val="33123B"/>
                  </a:solidFill>
                  <a:latin typeface="Assistant Regular"/>
                  <a:ea typeface="Assistant Regular"/>
                  <a:cs typeface="Assistant Regular"/>
                  <a:sym typeface="Assistant Regular"/>
                </a:rPr>
                <a:t>Location – Physical location/address (VARCHAR2)</a:t>
              </a:r>
            </a:p>
            <a:p>
              <a:pPr algn="just" marL="647700" indent="-323850" lvl="1">
                <a:lnSpc>
                  <a:spcPts val="3600"/>
                </a:lnSpc>
                <a:buFont typeface="Arial"/>
                <a:buChar char="•"/>
              </a:pPr>
              <a:r>
                <a:rPr lang="en-US" sz="3000">
                  <a:solidFill>
                    <a:srgbClr val="33123B"/>
                  </a:solidFill>
                  <a:latin typeface="Assistant Regular"/>
                  <a:ea typeface="Assistant Regular"/>
                  <a:cs typeface="Assistant Regular"/>
                  <a:sym typeface="Assistant Regular"/>
                </a:rPr>
                <a:t>Manager – Name of the warehouse manager (VARCHAR2)</a:t>
              </a:r>
            </a:p>
            <a:p>
              <a:pPr algn="just" marL="647700" indent="-323850" lvl="1">
                <a:lnSpc>
                  <a:spcPts val="3600"/>
                </a:lnSpc>
                <a:buFont typeface="Arial"/>
                <a:buChar char="•"/>
              </a:pPr>
              <a:r>
                <a:rPr lang="en-US" sz="3000">
                  <a:solidFill>
                    <a:srgbClr val="33123B"/>
                  </a:solidFill>
                  <a:latin typeface="Assistant Regular"/>
                  <a:ea typeface="Assistant Regular"/>
                  <a:cs typeface="Assistant Regular"/>
                  <a:sym typeface="Assistant Regular"/>
                </a:rPr>
                <a:t>Capacity – Storage capacity or operational volume (NUMBER)</a:t>
              </a:r>
            </a:p>
            <a:p>
              <a:pPr algn="just">
                <a:lnSpc>
                  <a:spcPts val="3600"/>
                </a:lnSpc>
              </a:pPr>
            </a:p>
          </p:txBody>
        </p:sp>
      </p:grpSp>
      <p:sp>
        <p:nvSpPr>
          <p:cNvPr name="TextBox 10" id="10"/>
          <p:cNvSpPr txBox="true"/>
          <p:nvPr/>
        </p:nvSpPr>
        <p:spPr>
          <a:xfrm rot="0">
            <a:off x="1028700" y="1076325"/>
            <a:ext cx="1025423" cy="713215"/>
          </a:xfrm>
          <a:prstGeom prst="rect">
            <a:avLst/>
          </a:prstGeom>
        </p:spPr>
        <p:txBody>
          <a:bodyPr anchor="t" rtlCol="false" tIns="0" lIns="0" bIns="0" rIns="0">
            <a:spAutoFit/>
          </a:bodyPr>
          <a:lstStyle/>
          <a:p>
            <a:pPr algn="l">
              <a:lnSpc>
                <a:spcPts val="5500"/>
              </a:lnSpc>
            </a:pPr>
            <a:r>
              <a:rPr lang="en-US" sz="5000" b="true">
                <a:solidFill>
                  <a:srgbClr val="FFFFFF"/>
                </a:solidFill>
                <a:latin typeface="Heebo Black"/>
                <a:ea typeface="Heebo Black"/>
                <a:cs typeface="Heebo Black"/>
                <a:sym typeface="Heebo Black"/>
              </a:rPr>
              <a:t>08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3123B"/>
        </a:solidFill>
      </p:bgPr>
    </p:bg>
    <p:spTree>
      <p:nvGrpSpPr>
        <p:cNvPr id="1" name=""/>
        <p:cNvGrpSpPr/>
        <p:nvPr/>
      </p:nvGrpSpPr>
      <p:grpSpPr>
        <a:xfrm>
          <a:off x="0" y="0"/>
          <a:ext cx="0" cy="0"/>
          <a:chOff x="0" y="0"/>
          <a:chExt cx="0" cy="0"/>
        </a:xfrm>
      </p:grpSpPr>
      <p:sp>
        <p:nvSpPr>
          <p:cNvPr name="Freeform 2" id="2"/>
          <p:cNvSpPr/>
          <p:nvPr/>
        </p:nvSpPr>
        <p:spPr>
          <a:xfrm flipH="false" flipV="false" rot="2126705">
            <a:off x="14698149" y="-596465"/>
            <a:ext cx="3288317" cy="3144454"/>
          </a:xfrm>
          <a:custGeom>
            <a:avLst/>
            <a:gdLst/>
            <a:ahLst/>
            <a:cxnLst/>
            <a:rect r="r" b="b" t="t" l="l"/>
            <a:pathLst>
              <a:path h="3144454" w="3288317">
                <a:moveTo>
                  <a:pt x="0" y="0"/>
                </a:moveTo>
                <a:lnTo>
                  <a:pt x="3288317" y="0"/>
                </a:lnTo>
                <a:lnTo>
                  <a:pt x="3288317" y="3144453"/>
                </a:lnTo>
                <a:lnTo>
                  <a:pt x="0" y="3144453"/>
                </a:lnTo>
                <a:lnTo>
                  <a:pt x="0" y="0"/>
                </a:lnTo>
                <a:close/>
              </a:path>
            </a:pathLst>
          </a:custGeom>
          <a:blipFill>
            <a:blip r:embed="rId2"/>
            <a:stretch>
              <a:fillRect l="0" t="0" r="0" b="0"/>
            </a:stretch>
          </a:blipFill>
        </p:spPr>
      </p:sp>
      <p:sp>
        <p:nvSpPr>
          <p:cNvPr name="Freeform 3" id="3"/>
          <p:cNvSpPr/>
          <p:nvPr/>
        </p:nvSpPr>
        <p:spPr>
          <a:xfrm flipH="false" flipV="false" rot="0">
            <a:off x="-766888" y="1048926"/>
            <a:ext cx="2459432" cy="2287272"/>
          </a:xfrm>
          <a:custGeom>
            <a:avLst/>
            <a:gdLst/>
            <a:ahLst/>
            <a:cxnLst/>
            <a:rect r="r" b="b" t="t" l="l"/>
            <a:pathLst>
              <a:path h="2287272" w="2459432">
                <a:moveTo>
                  <a:pt x="0" y="0"/>
                </a:moveTo>
                <a:lnTo>
                  <a:pt x="2459432" y="0"/>
                </a:lnTo>
                <a:lnTo>
                  <a:pt x="2459432" y="2287271"/>
                </a:lnTo>
                <a:lnTo>
                  <a:pt x="0" y="228727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0800839" y="-669243"/>
            <a:ext cx="2459432" cy="2287272"/>
          </a:xfrm>
          <a:custGeom>
            <a:avLst/>
            <a:gdLst/>
            <a:ahLst/>
            <a:cxnLst/>
            <a:rect r="r" b="b" t="t" l="l"/>
            <a:pathLst>
              <a:path h="2287272" w="2459432">
                <a:moveTo>
                  <a:pt x="0" y="0"/>
                </a:moveTo>
                <a:lnTo>
                  <a:pt x="2459432" y="0"/>
                </a:lnTo>
                <a:lnTo>
                  <a:pt x="2459432" y="2287272"/>
                </a:lnTo>
                <a:lnTo>
                  <a:pt x="0" y="228727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5284342"/>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5"/>
            <a:stretch>
              <a:fillRect l="0" t="0" r="0" b="0"/>
            </a:stretch>
          </a:blipFill>
        </p:spPr>
      </p:sp>
      <p:sp>
        <p:nvSpPr>
          <p:cNvPr name="Freeform 6" id="6"/>
          <p:cNvSpPr/>
          <p:nvPr/>
        </p:nvSpPr>
        <p:spPr>
          <a:xfrm flipH="false" flipV="false" rot="0">
            <a:off x="1028700" y="8087486"/>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5"/>
            <a:stretch>
              <a:fillRect l="0" t="0" r="0" b="0"/>
            </a:stretch>
          </a:blipFill>
        </p:spPr>
      </p:sp>
      <p:sp>
        <p:nvSpPr>
          <p:cNvPr name="Freeform 7" id="7"/>
          <p:cNvSpPr/>
          <p:nvPr/>
        </p:nvSpPr>
        <p:spPr>
          <a:xfrm flipH="false" flipV="false" rot="0">
            <a:off x="8325808" y="7032154"/>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5"/>
            <a:stretch>
              <a:fillRect l="0" t="0" r="0" b="0"/>
            </a:stretch>
          </a:blipFill>
        </p:spPr>
      </p:sp>
      <p:sp>
        <p:nvSpPr>
          <p:cNvPr name="Freeform 8" id="8"/>
          <p:cNvSpPr/>
          <p:nvPr/>
        </p:nvSpPr>
        <p:spPr>
          <a:xfrm flipH="false" flipV="false" rot="0">
            <a:off x="14091088" y="3493701"/>
            <a:ext cx="818192" cy="775237"/>
          </a:xfrm>
          <a:custGeom>
            <a:avLst/>
            <a:gdLst/>
            <a:ahLst/>
            <a:cxnLst/>
            <a:rect r="r" b="b" t="t" l="l"/>
            <a:pathLst>
              <a:path h="775237" w="818192">
                <a:moveTo>
                  <a:pt x="0" y="0"/>
                </a:moveTo>
                <a:lnTo>
                  <a:pt x="818192" y="0"/>
                </a:lnTo>
                <a:lnTo>
                  <a:pt x="818192" y="775237"/>
                </a:lnTo>
                <a:lnTo>
                  <a:pt x="0" y="775237"/>
                </a:lnTo>
                <a:lnTo>
                  <a:pt x="0" y="0"/>
                </a:lnTo>
                <a:close/>
              </a:path>
            </a:pathLst>
          </a:custGeom>
          <a:blipFill>
            <a:blip r:embed="rId5"/>
            <a:stretch>
              <a:fillRect l="0" t="0" r="0" b="0"/>
            </a:stretch>
          </a:blipFill>
        </p:spPr>
      </p:sp>
      <p:sp>
        <p:nvSpPr>
          <p:cNvPr name="Freeform 9" id="9"/>
          <p:cNvSpPr/>
          <p:nvPr/>
        </p:nvSpPr>
        <p:spPr>
          <a:xfrm flipH="false" flipV="false" rot="0">
            <a:off x="10191516" y="4554688"/>
            <a:ext cx="8607499" cy="5734455"/>
          </a:xfrm>
          <a:custGeom>
            <a:avLst/>
            <a:gdLst/>
            <a:ahLst/>
            <a:cxnLst/>
            <a:rect r="r" b="b" t="t" l="l"/>
            <a:pathLst>
              <a:path h="5734455" w="8607499">
                <a:moveTo>
                  <a:pt x="0" y="0"/>
                </a:moveTo>
                <a:lnTo>
                  <a:pt x="8607498" y="0"/>
                </a:lnTo>
                <a:lnTo>
                  <a:pt x="8607498" y="5734455"/>
                </a:lnTo>
                <a:lnTo>
                  <a:pt x="0" y="5734455"/>
                </a:lnTo>
                <a:lnTo>
                  <a:pt x="0" y="0"/>
                </a:lnTo>
                <a:close/>
              </a:path>
            </a:pathLst>
          </a:custGeom>
          <a:blipFill>
            <a:blip r:embed="rId6"/>
            <a:stretch>
              <a:fillRect l="0" t="0" r="0" b="0"/>
            </a:stretch>
          </a:blipFill>
        </p:spPr>
      </p:sp>
      <p:sp>
        <p:nvSpPr>
          <p:cNvPr name="TextBox 10" id="10"/>
          <p:cNvSpPr txBox="true"/>
          <p:nvPr/>
        </p:nvSpPr>
        <p:spPr>
          <a:xfrm rot="0">
            <a:off x="16059426" y="1058608"/>
            <a:ext cx="876024" cy="713215"/>
          </a:xfrm>
          <a:prstGeom prst="rect">
            <a:avLst/>
          </a:prstGeom>
        </p:spPr>
        <p:txBody>
          <a:bodyPr anchor="t" rtlCol="false" tIns="0" lIns="0" bIns="0" rIns="0">
            <a:spAutoFit/>
          </a:bodyPr>
          <a:lstStyle/>
          <a:p>
            <a:pPr algn="r">
              <a:lnSpc>
                <a:spcPts val="5500"/>
              </a:lnSpc>
            </a:pPr>
            <a:r>
              <a:rPr lang="en-US" sz="5000" b="true">
                <a:solidFill>
                  <a:srgbClr val="FFFFFF"/>
                </a:solidFill>
                <a:latin typeface="Heebo Black"/>
                <a:ea typeface="Heebo Black"/>
                <a:cs typeface="Heebo Black"/>
                <a:sym typeface="Heebo Black"/>
              </a:rPr>
              <a:t>09</a:t>
            </a:r>
          </a:p>
        </p:txBody>
      </p:sp>
      <p:sp>
        <p:nvSpPr>
          <p:cNvPr name="TextBox 11" id="11"/>
          <p:cNvSpPr txBox="true"/>
          <p:nvPr/>
        </p:nvSpPr>
        <p:spPr>
          <a:xfrm rot="0">
            <a:off x="2610279" y="1104900"/>
            <a:ext cx="7581237" cy="973456"/>
          </a:xfrm>
          <a:prstGeom prst="rect">
            <a:avLst/>
          </a:prstGeom>
        </p:spPr>
        <p:txBody>
          <a:bodyPr anchor="t" rtlCol="false" tIns="0" lIns="0" bIns="0" rIns="0">
            <a:spAutoFit/>
          </a:bodyPr>
          <a:lstStyle/>
          <a:p>
            <a:pPr algn="l">
              <a:lnSpc>
                <a:spcPts val="7590"/>
              </a:lnSpc>
            </a:pPr>
            <a:r>
              <a:rPr lang="en-US" sz="6900" b="true">
                <a:solidFill>
                  <a:srgbClr val="FFFFFF"/>
                </a:solidFill>
                <a:latin typeface="Heebo Black"/>
                <a:ea typeface="Heebo Black"/>
                <a:cs typeface="Heebo Black"/>
                <a:sym typeface="Heebo Black"/>
              </a:rPr>
              <a:t>DeliveryPersonnel</a:t>
            </a:r>
          </a:p>
        </p:txBody>
      </p:sp>
      <p:sp>
        <p:nvSpPr>
          <p:cNvPr name="TextBox 12" id="12"/>
          <p:cNvSpPr txBox="true"/>
          <p:nvPr/>
        </p:nvSpPr>
        <p:spPr>
          <a:xfrm rot="0">
            <a:off x="2363795" y="2561872"/>
            <a:ext cx="7228024" cy="4610100"/>
          </a:xfrm>
          <a:prstGeom prst="rect">
            <a:avLst/>
          </a:prstGeom>
        </p:spPr>
        <p:txBody>
          <a:bodyPr anchor="t" rtlCol="false" tIns="0" lIns="0" bIns="0" rIns="0">
            <a:spAutoFit/>
          </a:bodyPr>
          <a:lstStyle/>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PersonnelID (PK) – Unique ID for the delivery agent (NUMBER)</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FullName – Full name (VARCHAR2)</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Phone – Contact number (VARCHAR2)</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AssignedWarehouseID (FK) – Warehouse to which they report (NUMBER)</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VehicleNumber – Vehicle registration (VARCHAR2)</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ShiftStart – Start of shift (TIME)</a:t>
            </a:r>
          </a:p>
          <a:p>
            <a:pPr algn="just" marL="604519" indent="-302260" lvl="1">
              <a:lnSpc>
                <a:spcPts val="3359"/>
              </a:lnSpc>
              <a:buFont typeface="Arial"/>
              <a:buChar char="•"/>
            </a:pPr>
            <a:r>
              <a:rPr lang="en-US" sz="2799">
                <a:solidFill>
                  <a:srgbClr val="FFFFFF"/>
                </a:solidFill>
                <a:latin typeface="Assistant Regular"/>
                <a:ea typeface="Assistant Regular"/>
                <a:cs typeface="Assistant Regular"/>
                <a:sym typeface="Assistant Regular"/>
              </a:rPr>
              <a:t>ShiftEnd – End of shift (TIME)</a:t>
            </a:r>
          </a:p>
          <a:p>
            <a:pPr algn="just">
              <a:lnSpc>
                <a:spcPts val="335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DAGoNGwCV6Y</dc:identifier>
  <dcterms:modified xsi:type="dcterms:W3CDTF">2011-08-01T06:04:30Z</dcterms:modified>
  <cp:revision>1</cp:revision>
  <dc:title> Logical Model Design – Shipping Management System.Phase III – PL/SQL Capstone Project  24211. Mutembe Linda Cynthia </dc:title>
</cp:coreProperties>
</file>